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3" r:id="rId6"/>
    <p:sldId id="264" r:id="rId7"/>
    <p:sldId id="266" r:id="rId8"/>
    <p:sldId id="265" r:id="rId9"/>
    <p:sldId id="267" r:id="rId10"/>
    <p:sldId id="268" r:id="rId11"/>
    <p:sldId id="261" r:id="rId12"/>
    <p:sldId id="26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02" autoAdjust="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01.09.2013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01.09.2013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475656" y="0"/>
            <a:ext cx="7406640" cy="1472184"/>
          </a:xfrm>
        </p:spPr>
        <p:txBody>
          <a:bodyPr/>
          <a:lstStyle/>
          <a:p>
            <a:pPr algn="ctr"/>
            <a:r>
              <a:rPr lang="ru-RU" dirty="0" smtClean="0"/>
              <a:t>Второе </a:t>
            </a:r>
            <a:r>
              <a:rPr lang="ru-RU" dirty="0" smtClean="0"/>
              <a:t>сентября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259632" y="2204864"/>
            <a:ext cx="7406640" cy="1752600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Язык и человек. Язык и речь</a:t>
            </a:r>
            <a:endParaRPr lang="ru-RU" sz="4000" dirty="0"/>
          </a:p>
        </p:txBody>
      </p:sp>
      <p:pic>
        <p:nvPicPr>
          <p:cNvPr id="10" name="Рисунок 9" descr="referat_na_temu_osnova_medicinskih_znaniy_1278_105.jpg"/>
          <p:cNvPicPr>
            <a:picLocks noChangeAspect="1"/>
          </p:cNvPicPr>
          <p:nvPr/>
        </p:nvPicPr>
        <p:blipFill>
          <a:blip r:embed="rId2" cstate="print"/>
          <a:srcRect l="13010" r="11446"/>
          <a:stretch>
            <a:fillRect/>
          </a:stretch>
        </p:blipFill>
        <p:spPr>
          <a:xfrm>
            <a:off x="3995936" y="3140968"/>
            <a:ext cx="2376264" cy="314553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Памятка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980728"/>
            <a:ext cx="7818072" cy="5267672"/>
          </a:xfrm>
        </p:spPr>
        <p:txBody>
          <a:bodyPr>
            <a:normAutofit fontScale="92500"/>
          </a:bodyPr>
          <a:lstStyle/>
          <a:p>
            <a:pPr lvl="1" algn="just">
              <a:buNone/>
            </a:pPr>
            <a:r>
              <a:rPr lang="ru-RU" b="1" dirty="0" smtClean="0"/>
              <a:t>1. Больше читай. Внимательно прочитанная книга – незаменимый источник знания. Читая, старайся запомнить новые для тебя слова.</a:t>
            </a:r>
            <a:endParaRPr lang="ru-RU" dirty="0" smtClean="0"/>
          </a:p>
          <a:p>
            <a:pPr lvl="1" algn="just">
              <a:buNone/>
            </a:pPr>
            <a:r>
              <a:rPr lang="ru-RU" b="1" dirty="0" smtClean="0"/>
              <a:t>2. Употребляй только те слова, значение которых для тебя совершенно понятно.</a:t>
            </a:r>
            <a:endParaRPr lang="ru-RU" dirty="0" smtClean="0"/>
          </a:p>
          <a:p>
            <a:pPr lvl="1" algn="just">
              <a:buNone/>
            </a:pPr>
            <a:r>
              <a:rPr lang="ru-RU" b="1" dirty="0" smtClean="0"/>
              <a:t>3. Не засоряй речь бессмысленными    выражениями.</a:t>
            </a:r>
            <a:endParaRPr lang="ru-RU" dirty="0" smtClean="0"/>
          </a:p>
          <a:p>
            <a:pPr lvl="1" algn="just">
              <a:buNone/>
            </a:pPr>
            <a:r>
              <a:rPr lang="ru-RU" b="1" dirty="0" smtClean="0"/>
              <a:t>4. Будь вежлив.</a:t>
            </a:r>
            <a:endParaRPr lang="ru-RU" dirty="0" smtClean="0"/>
          </a:p>
          <a:p>
            <a:pPr lvl="1" algn="just">
              <a:buNone/>
            </a:pPr>
            <a:r>
              <a:rPr lang="ru-RU" b="1" dirty="0" smtClean="0"/>
              <a:t>5. Уважай собеседника, не перебивай его.</a:t>
            </a:r>
            <a:endParaRPr lang="ru-RU" dirty="0" smtClean="0"/>
          </a:p>
          <a:p>
            <a:pPr lvl="1" algn="just">
              <a:buNone/>
            </a:pPr>
            <a:r>
              <a:rPr lang="ru-RU" b="1" dirty="0" smtClean="0"/>
              <a:t>6. Если твой собеседник допускает речевые погрешности, старайся очень тактично помочь ему от них избавиться.</a:t>
            </a:r>
            <a:endParaRPr lang="ru-RU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Подобрать 5-6 пословиц, поговорок о книге и записать их в тетрадь.</a:t>
            </a:r>
          </a:p>
          <a:p>
            <a:endParaRPr lang="ru-RU" dirty="0" smtClean="0"/>
          </a:p>
          <a:p>
            <a:r>
              <a:rPr lang="ru-RU" dirty="0" smtClean="0"/>
              <a:t>* Написать мини-сочинение о важности учения, опираясь на записанные на уроке пословицы ( 5-6 предложений).</a:t>
            </a:r>
          </a:p>
          <a:p>
            <a:pPr>
              <a:buNone/>
            </a:pPr>
            <a:r>
              <a:rPr lang="ru-RU" dirty="0" smtClean="0"/>
              <a:t>* задание на дополнительную оценку </a:t>
            </a:r>
          </a:p>
          <a:p>
            <a:pPr>
              <a:buNone/>
            </a:pPr>
            <a:r>
              <a:rPr lang="ru-RU" dirty="0" smtClean="0"/>
              <a:t>( необязательное)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4" name="Содержимое 3" descr="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71800" y="1916832"/>
            <a:ext cx="4850488" cy="301902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332656"/>
            <a:ext cx="7962088" cy="5915744"/>
          </a:xfrm>
        </p:spPr>
        <p:txBody>
          <a:bodyPr>
            <a:normAutofit lnSpcReduction="10000"/>
          </a:bodyPr>
          <a:lstStyle/>
          <a:p>
            <a:r>
              <a:rPr lang="ru-RU" sz="4000" dirty="0" smtClean="0"/>
              <a:t>Мир освещается солнцем, а человек – знанием.</a:t>
            </a:r>
          </a:p>
          <a:p>
            <a:endParaRPr lang="ru-RU" sz="4000" dirty="0" smtClean="0"/>
          </a:p>
          <a:p>
            <a:r>
              <a:rPr lang="ru-RU" sz="4000" dirty="0" smtClean="0"/>
              <a:t>Век живи – век учись.</a:t>
            </a:r>
          </a:p>
          <a:p>
            <a:endParaRPr lang="ru-RU" sz="4000" dirty="0" smtClean="0"/>
          </a:p>
          <a:p>
            <a:r>
              <a:rPr lang="ru-RU" sz="4000" dirty="0" smtClean="0"/>
              <a:t>Ученье –свет, а </a:t>
            </a:r>
            <a:r>
              <a:rPr lang="ru-RU" sz="4000" dirty="0" err="1" smtClean="0"/>
              <a:t>неученье</a:t>
            </a:r>
            <a:r>
              <a:rPr lang="ru-RU" sz="4000" dirty="0" smtClean="0"/>
              <a:t> –тьма.</a:t>
            </a:r>
          </a:p>
          <a:p>
            <a:endParaRPr lang="ru-RU" sz="4000" dirty="0" smtClean="0"/>
          </a:p>
          <a:p>
            <a:r>
              <a:rPr lang="ru-RU" sz="4000" dirty="0" smtClean="0"/>
              <a:t>За одного учёного двух неучёных дают.</a:t>
            </a:r>
          </a:p>
          <a:p>
            <a:endParaRPr lang="ru-RU" sz="4000" dirty="0" smtClean="0"/>
          </a:p>
          <a:p>
            <a:pPr>
              <a:buNone/>
            </a:pPr>
            <a:endParaRPr lang="ru-RU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836712"/>
            <a:ext cx="8100392" cy="6309320"/>
          </a:xfrm>
        </p:spPr>
        <p:txBody>
          <a:bodyPr numCol="2">
            <a:normAutofit fontScale="40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500" dirty="0" smtClean="0"/>
              <a:t>Дают вам учебники в школах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500" dirty="0" smtClean="0"/>
              <a:t>бесплатно.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500" dirty="0" smtClean="0"/>
              <a:t>И это, конечно же, очень приятно.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500" dirty="0" smtClean="0"/>
              <a:t>Но в этой приятности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500" dirty="0" smtClean="0"/>
              <a:t>что неприятно: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500" dirty="0" smtClean="0"/>
              <a:t>Весною учебник сдаётся обратно...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500" dirty="0" smtClean="0"/>
              <a:t>А если ты, скажем, не очень опрятна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500" dirty="0" smtClean="0"/>
              <a:t>И там на страницах какие-то пятна?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500" dirty="0" smtClean="0"/>
              <a:t>Чернилами синими залит портрет...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500" dirty="0" smtClean="0"/>
              <a:t>В тарелку учебник свалился случайно..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500" dirty="0" err="1" smtClean="0"/>
              <a:t>Грязнуля</a:t>
            </a:r>
            <a:r>
              <a:rPr lang="ru-RU" sz="4500" dirty="0" smtClean="0"/>
              <a:t>?  Но это твой личный секрет!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500" dirty="0" smtClean="0"/>
              <a:t>Твоя, так сказать, сокровенная тайна.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500" dirty="0" smtClean="0"/>
              <a:t>И вдруг за зимою приходит весна!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500" dirty="0" smtClean="0"/>
              <a:t>Все улицы залиты солнечным светом!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500" dirty="0" smtClean="0"/>
              <a:t>Учебники в школу вернуть ты должна..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500" dirty="0" smtClean="0"/>
              <a:t>Вернуть со своим сокровенным секретом.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500" dirty="0" smtClean="0"/>
              <a:t>Какой-то мальчишка из младшего класса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4500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4500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4500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500" dirty="0" smtClean="0"/>
              <a:t>Отыщет там пятнышко хлебного кваса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500" dirty="0" smtClean="0"/>
              <a:t>И спросит: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500" dirty="0" smtClean="0"/>
              <a:t>- Скажите, вы правда </a:t>
            </a:r>
            <a:r>
              <a:rPr lang="ru-RU" sz="4500" dirty="0" err="1" smtClean="0"/>
              <a:t>грязнуля</a:t>
            </a:r>
            <a:r>
              <a:rPr lang="ru-RU" sz="4500" dirty="0" smtClean="0"/>
              <a:t>?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500" dirty="0" smtClean="0"/>
              <a:t>Вы этот учебник весною вернули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500" dirty="0" smtClean="0"/>
              <a:t>С большим живописным пятном на обложке!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500" dirty="0" smtClean="0"/>
              <a:t>Ещё я нашёл там следы вашей кошки…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500" dirty="0" smtClean="0"/>
              <a:t>Ведь надо же:  там, где фамилия ваша,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500" dirty="0" smtClean="0"/>
              <a:t>Печать приложила перловая каша!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500" dirty="0" smtClean="0"/>
              <a:t>Учебник...  Ну, что в нём?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500" dirty="0" smtClean="0"/>
              <a:t>Обложка...  Страницы...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500" dirty="0" smtClean="0"/>
              <a:t>Но он в то же время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500" dirty="0" smtClean="0"/>
              <a:t>Портрет ученицы!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500" dirty="0" smtClean="0"/>
              <a:t>Хозяйка учебник весь год изучает,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500" dirty="0" smtClean="0"/>
              <a:t>А он для себя кое-что подмечает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500" dirty="0" smtClean="0"/>
              <a:t>И может весной доложить без утайки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500" dirty="0" smtClean="0"/>
              <a:t>О странных привычках и нравах хозяйки!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91680" y="116632"/>
            <a:ext cx="626876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Вольт Суслов «Твой учебник – твой портрет»</a:t>
            </a:r>
            <a:endParaRPr lang="ru-RU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81724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Памятка «Как относиться к учебнику»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Бери книгу чистыми руками.</a:t>
            </a:r>
          </a:p>
          <a:p>
            <a:pPr>
              <a:lnSpc>
                <a:spcPct val="17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Не перегибай книгу: от этого выпадают страницы.</a:t>
            </a:r>
          </a:p>
          <a:p>
            <a:pPr>
              <a:lnSpc>
                <a:spcPct val="17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Не клади в книгу карандаши и другие предметы. От этого рвется переплет.</a:t>
            </a:r>
          </a:p>
          <a:p>
            <a:pPr>
              <a:lnSpc>
                <a:spcPct val="17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Не делай в книги пометок, не загибай страницы.</a:t>
            </a:r>
          </a:p>
          <a:p>
            <a:pPr>
              <a:lnSpc>
                <a:spcPct val="17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Не читай книгу во время еды.</a:t>
            </a:r>
          </a:p>
          <a:p>
            <a:pPr>
              <a:lnSpc>
                <a:spcPct val="17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Если книга порвалась, подклей ее.</a:t>
            </a:r>
          </a:p>
          <a:p>
            <a:pPr>
              <a:lnSpc>
                <a:spcPct val="17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 Чтобы книга и учебник дольше служили, оберни  их,  пользуйся закладкой.</a:t>
            </a:r>
          </a:p>
          <a:p>
            <a:pPr>
              <a:lnSpc>
                <a:spcPct val="170000"/>
              </a:lnSpc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p993_clip_imagyiyie0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98868" y="3933056"/>
            <a:ext cx="1493611" cy="112474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dirty="0" smtClean="0">
                <a:solidFill>
                  <a:schemeClr val="hlink"/>
                </a:solidFill>
                <a:latin typeface="Arial Black" pitchFamily="34" charset="0"/>
              </a:rPr>
              <a:t>Что такое язык?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12776"/>
            <a:ext cx="8100392" cy="4800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ru-RU" b="1" dirty="0" smtClean="0">
                <a:solidFill>
                  <a:schemeClr val="tx2"/>
                </a:solidFill>
                <a:latin typeface="Arial" charset="0"/>
              </a:rPr>
              <a:t>Орган вкуса.</a:t>
            </a:r>
          </a:p>
          <a:p>
            <a:pPr>
              <a:lnSpc>
                <a:spcPct val="120000"/>
              </a:lnSpc>
            </a:pPr>
            <a:r>
              <a:rPr lang="ru-RU" b="1" dirty="0" smtClean="0">
                <a:solidFill>
                  <a:schemeClr val="tx2"/>
                </a:solidFill>
                <a:latin typeface="Arial" charset="0"/>
              </a:rPr>
              <a:t>Средство  человеческого общения (предмет изучения лингвистики).</a:t>
            </a:r>
          </a:p>
          <a:p>
            <a:pPr>
              <a:lnSpc>
                <a:spcPct val="120000"/>
              </a:lnSpc>
            </a:pPr>
            <a:r>
              <a:rPr lang="ru-RU" b="1" dirty="0" smtClean="0">
                <a:solidFill>
                  <a:schemeClr val="tx2"/>
                </a:solidFill>
                <a:latin typeface="Arial" charset="0"/>
              </a:rPr>
              <a:t> Любая знаковая система (язык насекомых, язык математики). </a:t>
            </a:r>
          </a:p>
          <a:p>
            <a:pPr>
              <a:lnSpc>
                <a:spcPct val="120000"/>
              </a:lnSpc>
            </a:pPr>
            <a:r>
              <a:rPr lang="ru-RU" b="1" dirty="0" smtClean="0">
                <a:solidFill>
                  <a:schemeClr val="tx2"/>
                </a:solidFill>
                <a:latin typeface="Arial" charset="0"/>
              </a:rPr>
              <a:t>Стиль писателя.</a:t>
            </a:r>
          </a:p>
          <a:p>
            <a:pPr>
              <a:lnSpc>
                <a:spcPct val="120000"/>
              </a:lnSpc>
            </a:pPr>
            <a:r>
              <a:rPr lang="ru-RU" b="1" dirty="0" smtClean="0">
                <a:solidFill>
                  <a:schemeClr val="tx2"/>
                </a:solidFill>
                <a:latin typeface="Arial" charset="0"/>
              </a:rPr>
              <a:t>Речь, способность говорить.</a:t>
            </a:r>
          </a:p>
          <a:p>
            <a:pPr>
              <a:lnSpc>
                <a:spcPct val="120000"/>
              </a:lnSpc>
            </a:pPr>
            <a:r>
              <a:rPr lang="ru-RU" b="1" dirty="0" smtClean="0">
                <a:solidFill>
                  <a:schemeClr val="tx2"/>
                </a:solidFill>
                <a:latin typeface="Arial" charset="0"/>
              </a:rPr>
              <a:t>Пленник. </a:t>
            </a:r>
          </a:p>
          <a:p>
            <a:pPr>
              <a:lnSpc>
                <a:spcPct val="120000"/>
              </a:lnSpc>
            </a:pPr>
            <a:r>
              <a:rPr lang="ru-RU" b="1" dirty="0" smtClean="0">
                <a:solidFill>
                  <a:schemeClr val="tx2"/>
                </a:solidFill>
                <a:latin typeface="Arial" charset="0"/>
              </a:rPr>
              <a:t>Народ, нация.</a:t>
            </a:r>
            <a:endParaRPr lang="ru-RU" dirty="0"/>
          </a:p>
        </p:txBody>
      </p:sp>
      <p:pic>
        <p:nvPicPr>
          <p:cNvPr id="4" name="Picture 6" descr="P10405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 rot="1059036">
            <a:off x="7096004" y="4257420"/>
            <a:ext cx="1525141" cy="2161238"/>
          </a:xfrm>
          <a:prstGeom prst="rect">
            <a:avLst/>
          </a:prstGeom>
          <a:noFill/>
          <a:ln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980728"/>
          </a:xfrm>
        </p:spPr>
        <p:txBody>
          <a:bodyPr/>
          <a:lstStyle/>
          <a:p>
            <a:pPr algn="ctr"/>
            <a:r>
              <a:rPr lang="ru-RU" dirty="0" smtClean="0"/>
              <a:t>Эзоп и </a:t>
            </a:r>
            <a:r>
              <a:rPr lang="ru-RU" dirty="0" err="1" smtClean="0"/>
              <a:t>Ксанф</a:t>
            </a:r>
            <a:endParaRPr lang="ru-RU" dirty="0"/>
          </a:p>
        </p:txBody>
      </p:sp>
      <p:pic>
        <p:nvPicPr>
          <p:cNvPr id="5" name="Рисунок 4" descr="12c1a333add7t.jpg"/>
          <p:cNvPicPr>
            <a:picLocks noChangeAspect="1"/>
          </p:cNvPicPr>
          <p:nvPr/>
        </p:nvPicPr>
        <p:blipFill>
          <a:blip r:embed="rId2" cstate="print"/>
          <a:srcRect b="3951"/>
          <a:stretch>
            <a:fillRect/>
          </a:stretch>
        </p:blipFill>
        <p:spPr>
          <a:xfrm>
            <a:off x="0" y="0"/>
            <a:ext cx="2333625" cy="3501008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67744" y="1124744"/>
            <a:ext cx="6665944" cy="5544616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/>
              <a:t>- Я велел тебе, Эзоп, купить на базаре самую дорогую в мире вещь. Где она?</a:t>
            </a:r>
          </a:p>
          <a:p>
            <a:pPr algn="just">
              <a:buNone/>
            </a:pPr>
            <a:r>
              <a:rPr lang="ru-RU" dirty="0" smtClean="0"/>
              <a:t>- Вот, мой господин. Это – язык!</a:t>
            </a:r>
          </a:p>
          <a:p>
            <a:pPr algn="just">
              <a:buNone/>
            </a:pPr>
            <a:r>
              <a:rPr lang="ru-RU" dirty="0" smtClean="0"/>
              <a:t>- Почему язык? Неужели ты считаешь, что это самая дорогая в мире вещь?</a:t>
            </a:r>
          </a:p>
          <a:p>
            <a:pPr algn="just">
              <a:buNone/>
            </a:pPr>
            <a:r>
              <a:rPr lang="ru-RU" dirty="0" smtClean="0"/>
              <a:t>- Да, мой господин. Разве может быть на свете что-нибудь дороже языка? Язык – это первые слова ребенка: «мама», «солнце», «цветок». Язык дает нам возможность понимать друг друга. Язык – это целый мир.</a:t>
            </a:r>
          </a:p>
          <a:p>
            <a:pPr algn="just">
              <a:buNone/>
            </a:pPr>
            <a:r>
              <a:rPr lang="ru-RU" dirty="0" smtClean="0"/>
              <a:t>- Ну, хорошо! Я велел тебе купить и самую дешевую вещь в мире.</a:t>
            </a:r>
          </a:p>
          <a:p>
            <a:pPr algn="just">
              <a:buNone/>
            </a:pPr>
            <a:r>
              <a:rPr lang="ru-RU" dirty="0" smtClean="0"/>
              <a:t>- Вот она, мой господин!</a:t>
            </a:r>
          </a:p>
          <a:p>
            <a:pPr algn="just">
              <a:buNone/>
            </a:pPr>
            <a:r>
              <a:rPr lang="ru-RU" dirty="0" smtClean="0"/>
              <a:t>- Снова язык?!</a:t>
            </a:r>
          </a:p>
          <a:p>
            <a:pPr algn="just">
              <a:buNone/>
            </a:pPr>
            <a:r>
              <a:rPr lang="ru-RU" dirty="0" smtClean="0"/>
              <a:t>- Да. Язык – это самая дешевая вещь в мире. Язык может служить вражде и ненависти, быть орудием клеветы.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Слова вежливости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84784"/>
            <a:ext cx="7848872" cy="48006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err="1" smtClean="0"/>
              <a:t>Здраствуйте</a:t>
            </a:r>
            <a:endParaRPr lang="ru-RU" dirty="0" smtClean="0"/>
          </a:p>
          <a:p>
            <a:pPr algn="ctr">
              <a:buNone/>
            </a:pPr>
            <a:r>
              <a:rPr lang="ru-RU" dirty="0" err="1" smtClean="0"/>
              <a:t>Досвидание</a:t>
            </a:r>
            <a:endParaRPr lang="ru-RU" dirty="0" smtClean="0"/>
          </a:p>
          <a:p>
            <a:pPr algn="ctr">
              <a:buNone/>
            </a:pPr>
            <a:r>
              <a:rPr lang="ru-RU" dirty="0" err="1" smtClean="0"/>
              <a:t>Спасиба</a:t>
            </a:r>
            <a:endParaRPr lang="ru-RU" dirty="0" smtClean="0"/>
          </a:p>
          <a:p>
            <a:pPr algn="ctr">
              <a:buNone/>
            </a:pPr>
            <a:r>
              <a:rPr lang="ru-RU" dirty="0" err="1" smtClean="0"/>
              <a:t>Пажалуста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	Найдите ошибки  и запишите слова правильно.</a:t>
            </a:r>
          </a:p>
          <a:p>
            <a:pPr algn="just">
              <a:buNone/>
            </a:pPr>
            <a:r>
              <a:rPr lang="ru-RU" dirty="0" smtClean="0"/>
              <a:t>	Составьте с соседом по парте диалог, в котором бы использовались все эти слова.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Писатели о роли языка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ru-RU" b="1" dirty="0" smtClean="0"/>
              <a:t>…Язык, по самой природе своей, есть орудие общения.</a:t>
            </a:r>
            <a:endParaRPr lang="ru-RU" dirty="0" smtClean="0"/>
          </a:p>
          <a:p>
            <a:pPr algn="r">
              <a:buNone/>
            </a:pPr>
            <a:r>
              <a:rPr lang="ru-RU" b="1" dirty="0" smtClean="0"/>
              <a:t>В. Короленко</a:t>
            </a:r>
            <a:endParaRPr lang="ru-RU" dirty="0" smtClean="0"/>
          </a:p>
          <a:p>
            <a:pPr algn="r">
              <a:buNone/>
            </a:pPr>
            <a:endParaRPr lang="ru-RU" b="1" dirty="0" smtClean="0"/>
          </a:p>
          <a:p>
            <a:pPr algn="r">
              <a:buNone/>
            </a:pPr>
            <a:r>
              <a:rPr lang="ru-RU" b="1" dirty="0" smtClean="0"/>
              <a:t>Язык – инструмент, необходимо хорошо знать его, хорошо им владеть.</a:t>
            </a:r>
            <a:endParaRPr lang="ru-RU" dirty="0" smtClean="0"/>
          </a:p>
          <a:p>
            <a:pPr algn="r">
              <a:buNone/>
            </a:pPr>
            <a:r>
              <a:rPr lang="ru-RU" b="1" dirty="0" smtClean="0"/>
              <a:t>М. Горький.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476672"/>
            <a:ext cx="7498080" cy="4800600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	Берегите наш язык, наш прекрасный русский язык – этот клад, это достояние, переданное нам нашими предшественниками! Обращайтесь почтительно с этим могущественным орудием; в руках умелых оно в состоянии совершать чудеса!</a:t>
            </a:r>
          </a:p>
          <a:p>
            <a:pPr algn="r">
              <a:buNone/>
            </a:pPr>
            <a:endParaRPr lang="ru-RU" dirty="0" smtClean="0"/>
          </a:p>
          <a:p>
            <a:pPr algn="r">
              <a:buNone/>
            </a:pPr>
            <a:r>
              <a:rPr lang="ru-RU" dirty="0" smtClean="0"/>
              <a:t>И.С.Тургенев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87</TotalTime>
  <Words>679</Words>
  <Application>Microsoft Office PowerPoint</Application>
  <PresentationFormat>Экран (4:3)</PresentationFormat>
  <Paragraphs>102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Второе сентября</vt:lpstr>
      <vt:lpstr>Слайд 2</vt:lpstr>
      <vt:lpstr>Слайд 3</vt:lpstr>
      <vt:lpstr>Памятка «Как относиться к учебнику»</vt:lpstr>
      <vt:lpstr>Что такое язык?</vt:lpstr>
      <vt:lpstr>Эзоп и Ксанф</vt:lpstr>
      <vt:lpstr>Слова вежливости</vt:lpstr>
      <vt:lpstr>Писатели о роли языка</vt:lpstr>
      <vt:lpstr>Слайд 9</vt:lpstr>
      <vt:lpstr>Памятка </vt:lpstr>
      <vt:lpstr>Домашнее задание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Третье сентября</dc:title>
  <dc:creator>1</dc:creator>
  <cp:lastModifiedBy>1</cp:lastModifiedBy>
  <cp:revision>17</cp:revision>
  <dcterms:modified xsi:type="dcterms:W3CDTF">2013-09-01T19:53:16Z</dcterms:modified>
</cp:coreProperties>
</file>