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32526" y="1752601"/>
            <a:ext cx="1040906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tabLst>
                <a:tab pos="806450" algn="l"/>
              </a:tabLst>
            </a:pP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Имя существительное</a:t>
            </a:r>
          </a:p>
          <a:p>
            <a:pPr algn="ctr">
              <a:tabLst>
                <a:tab pos="806450" algn="l"/>
              </a:tabLst>
            </a:pP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как часть речи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342" y="304800"/>
            <a:ext cx="889265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Проверь домашнее задание!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Друзья, хозяева, нашей, кладовая, сокровищами, сокровища, охранять, водоёмы, животные, рыбе, птице.</a:t>
            </a:r>
          </a:p>
          <a:p>
            <a:endParaRPr lang="ru-RU" sz="2400" dirty="0" smtClean="0"/>
          </a:p>
          <a:p>
            <a:r>
              <a:rPr lang="ru-RU" sz="2400" dirty="0" smtClean="0"/>
              <a:t>Водоёмы   </a:t>
            </a:r>
            <a:r>
              <a:rPr lang="en-US" sz="2400" dirty="0" smtClean="0"/>
              <a:t>[</a:t>
            </a:r>
            <a:r>
              <a:rPr lang="ru-RU" sz="2400" dirty="0" err="1" smtClean="0"/>
              <a:t>вадай</a:t>
            </a:r>
            <a:r>
              <a:rPr lang="en-US" sz="2400" dirty="0" smtClean="0"/>
              <a:t>’</a:t>
            </a:r>
            <a:r>
              <a:rPr lang="ru-RU" sz="2400" dirty="0" err="1" smtClean="0"/>
              <a:t>омы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r>
              <a:rPr lang="ru-RU" sz="2400" dirty="0" smtClean="0"/>
              <a:t>в</a:t>
            </a:r>
            <a:r>
              <a:rPr lang="en-US" sz="2400" dirty="0" smtClean="0"/>
              <a:t>[</a:t>
            </a:r>
            <a:r>
              <a:rPr lang="ru-RU" sz="2400" dirty="0" smtClean="0"/>
              <a:t>в</a:t>
            </a:r>
            <a:r>
              <a:rPr lang="en-US" sz="2400" dirty="0" smtClean="0"/>
              <a:t>]</a:t>
            </a:r>
            <a:r>
              <a:rPr lang="ru-RU" sz="2400" dirty="0" smtClean="0"/>
              <a:t> </a:t>
            </a:r>
            <a:r>
              <a:rPr lang="ru-RU" sz="2400" dirty="0" err="1" smtClean="0"/>
              <a:t>согл</a:t>
            </a:r>
            <a:r>
              <a:rPr lang="ru-RU" sz="2400" dirty="0" smtClean="0"/>
              <a:t>., звонкий парный, твёрдый парный, шумный.</a:t>
            </a:r>
          </a:p>
          <a:p>
            <a:r>
              <a:rPr lang="ru-RU" sz="2400" dirty="0" smtClean="0"/>
              <a:t>о </a:t>
            </a:r>
            <a:r>
              <a:rPr lang="en-US" sz="2400" dirty="0" smtClean="0"/>
              <a:t>[</a:t>
            </a:r>
            <a:r>
              <a:rPr lang="ru-RU" sz="2400" dirty="0" smtClean="0"/>
              <a:t>а</a:t>
            </a:r>
            <a:r>
              <a:rPr lang="en-US" sz="2400" dirty="0" smtClean="0"/>
              <a:t>]</a:t>
            </a:r>
            <a:r>
              <a:rPr lang="ru-RU" sz="2400" dirty="0" smtClean="0"/>
              <a:t>гласный, безударный.</a:t>
            </a:r>
          </a:p>
          <a:p>
            <a:r>
              <a:rPr lang="ru-RU" sz="2400" dirty="0" err="1" smtClean="0"/>
              <a:t>д</a:t>
            </a:r>
            <a:r>
              <a:rPr lang="ru-RU" sz="2400" dirty="0" smtClean="0"/>
              <a:t> </a:t>
            </a:r>
            <a:r>
              <a:rPr lang="en-US" sz="2400" dirty="0" smtClean="0"/>
              <a:t>[</a:t>
            </a:r>
            <a:r>
              <a:rPr lang="ru-RU" sz="2400" dirty="0" err="1" smtClean="0"/>
              <a:t>д</a:t>
            </a:r>
            <a:r>
              <a:rPr lang="en-US" sz="2400" dirty="0" smtClean="0"/>
              <a:t>]</a:t>
            </a:r>
            <a:r>
              <a:rPr lang="ru-RU" sz="2400" dirty="0" smtClean="0"/>
              <a:t> согласный, звонкий парный, твёрдый парный, шумный.</a:t>
            </a:r>
          </a:p>
          <a:p>
            <a:r>
              <a:rPr lang="ru-RU" sz="2400" dirty="0" smtClean="0"/>
              <a:t>о </a:t>
            </a:r>
            <a:r>
              <a:rPr lang="en-US" sz="2400" dirty="0" smtClean="0"/>
              <a:t>[</a:t>
            </a:r>
            <a:r>
              <a:rPr lang="ru-RU" sz="2400" dirty="0" smtClean="0"/>
              <a:t>а</a:t>
            </a:r>
            <a:r>
              <a:rPr lang="en-US" sz="2400" dirty="0" smtClean="0"/>
              <a:t>]</a:t>
            </a:r>
            <a:r>
              <a:rPr lang="ru-RU" sz="2400" dirty="0" smtClean="0"/>
              <a:t> </a:t>
            </a:r>
            <a:r>
              <a:rPr lang="ru-RU" sz="2400" dirty="0" smtClean="0"/>
              <a:t>гласный, безударный.</a:t>
            </a:r>
            <a:endParaRPr lang="ru-RU" sz="2400" dirty="0" smtClean="0"/>
          </a:p>
          <a:p>
            <a:r>
              <a:rPr lang="ru-RU" sz="2400" dirty="0" smtClean="0"/>
              <a:t>ё </a:t>
            </a:r>
            <a:r>
              <a:rPr lang="en-US" sz="2400" dirty="0" smtClean="0"/>
              <a:t>[</a:t>
            </a:r>
            <a:r>
              <a:rPr lang="ru-RU" sz="2400" dirty="0" err="1" smtClean="0"/>
              <a:t>й</a:t>
            </a:r>
            <a:r>
              <a:rPr lang="en-US" sz="2400" dirty="0" smtClean="0"/>
              <a:t>’]</a:t>
            </a:r>
            <a:r>
              <a:rPr lang="ru-RU" sz="2400" dirty="0" smtClean="0"/>
              <a:t> согласный, звонкий непарный, мягкий непарный, сонорный.</a:t>
            </a:r>
          </a:p>
          <a:p>
            <a:r>
              <a:rPr lang="ru-RU" sz="2400" dirty="0" smtClean="0"/>
              <a:t>    </a:t>
            </a:r>
            <a:r>
              <a:rPr lang="en-US" sz="2400" dirty="0" smtClean="0"/>
              <a:t>[</a:t>
            </a:r>
            <a:r>
              <a:rPr lang="ru-RU" sz="2400" dirty="0" smtClean="0"/>
              <a:t>о</a:t>
            </a:r>
            <a:r>
              <a:rPr lang="en-US" sz="2400" dirty="0" smtClean="0"/>
              <a:t>]</a:t>
            </a:r>
            <a:r>
              <a:rPr lang="ru-RU" sz="2400" dirty="0" smtClean="0"/>
              <a:t> гласный, ударный.</a:t>
            </a:r>
          </a:p>
          <a:p>
            <a:r>
              <a:rPr lang="ru-RU" sz="2400" dirty="0" smtClean="0"/>
              <a:t>м </a:t>
            </a:r>
            <a:r>
              <a:rPr lang="en-US" sz="2400" dirty="0" smtClean="0"/>
              <a:t>[</a:t>
            </a:r>
            <a:r>
              <a:rPr lang="ru-RU" sz="2400" dirty="0" smtClean="0"/>
              <a:t>м</a:t>
            </a:r>
            <a:r>
              <a:rPr lang="en-US" sz="2400" dirty="0" smtClean="0"/>
              <a:t>]</a:t>
            </a:r>
            <a:r>
              <a:rPr lang="ru-RU" sz="2400" dirty="0" smtClean="0"/>
              <a:t> </a:t>
            </a:r>
            <a:r>
              <a:rPr lang="ru-RU" sz="2400" dirty="0" smtClean="0"/>
              <a:t>согласный, звонкий непарный, </a:t>
            </a:r>
            <a:r>
              <a:rPr lang="ru-RU" sz="2400" dirty="0" smtClean="0"/>
              <a:t>твёрдый парный</a:t>
            </a:r>
            <a:r>
              <a:rPr lang="ru-RU" sz="2400" dirty="0" smtClean="0"/>
              <a:t>, сонорный.</a:t>
            </a:r>
          </a:p>
          <a:p>
            <a:r>
              <a:rPr lang="ru-RU" sz="2400" dirty="0" err="1" smtClean="0"/>
              <a:t>ы</a:t>
            </a:r>
            <a:r>
              <a:rPr lang="ru-RU" sz="2400" dirty="0" smtClean="0"/>
              <a:t> </a:t>
            </a:r>
            <a:r>
              <a:rPr lang="en-US" sz="2400" dirty="0" smtClean="0"/>
              <a:t>[</a:t>
            </a:r>
            <a:r>
              <a:rPr lang="ru-RU" sz="2400" dirty="0" err="1" smtClean="0"/>
              <a:t>ы</a:t>
            </a:r>
            <a:r>
              <a:rPr lang="en-US" sz="2400" dirty="0" smtClean="0"/>
              <a:t>]</a:t>
            </a:r>
            <a:r>
              <a:rPr lang="ru-RU" sz="2400" dirty="0" smtClean="0"/>
              <a:t> гласный, безударный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7 б., 8 </a:t>
            </a:r>
            <a:r>
              <a:rPr lang="ru-RU" sz="2400" dirty="0" err="1" smtClean="0"/>
              <a:t>зв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304800"/>
            <a:ext cx="53896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Проверь себя!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295400"/>
          <a:ext cx="8839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676"/>
                <a:gridCol w="52695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вариант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вариант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1.Слово с нулевым окончанием - ГОВОРИЛ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Окончание –ТЬ указывает, что глагол стоит в неопределённой форме.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2.Окончание –ИШЬ служит окончанием глагола 2 спряжения, стоящего в наст. и буд. времени, 2 лице, ед.ч.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Оторвала - нарвала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</a:t>
                      </a:r>
                    </a:p>
                    <a:p>
                      <a:r>
                        <a:rPr lang="ru-RU" sz="2000" dirty="0" smtClean="0"/>
                        <a:t>Глагол: отделить.</a:t>
                      </a:r>
                    </a:p>
                    <a:p>
                      <a:r>
                        <a:rPr lang="ru-RU" sz="2000" dirty="0" smtClean="0"/>
                        <a:t>Прилагательное: серебристыми.</a:t>
                      </a:r>
                    </a:p>
                    <a:p>
                      <a:r>
                        <a:rPr lang="ru-RU" sz="2000" dirty="0" smtClean="0"/>
                        <a:t>Существительное: ветерок.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Проверяемая ударением – объединяться.</a:t>
                      </a:r>
                    </a:p>
                    <a:p>
                      <a:r>
                        <a:rPr lang="ru-RU" sz="2000" dirty="0" smtClean="0"/>
                        <a:t>Непроверяемая – стремиться.</a:t>
                      </a:r>
                    </a:p>
                    <a:p>
                      <a:r>
                        <a:rPr lang="ru-RU" sz="2000" dirty="0" smtClean="0"/>
                        <a:t>Чередующаяся – </a:t>
                      </a:r>
                      <a:r>
                        <a:rPr lang="ru-RU" sz="2000" dirty="0" err="1" smtClean="0"/>
                        <a:t>разрослись,располагаться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r>
                        <a:rPr lang="ru-RU" sz="2000" dirty="0" smtClean="0"/>
                        <a:t>О-Ё после шипящих – крыжовник, шепот.</a:t>
                      </a:r>
                    </a:p>
                    <a:p>
                      <a:r>
                        <a:rPr lang="ru-RU" sz="2000" dirty="0" smtClean="0"/>
                        <a:t>Ы-И после Ц – цыплёнок.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Надела Маша</a:t>
                      </a:r>
                      <a:r>
                        <a:rPr lang="ru-RU" sz="2000" baseline="0" dirty="0" smtClean="0"/>
                        <a:t> красивое платье.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Шелест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ит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глагол,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разговори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ись – глагол, лес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ник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– сущ., безбрежн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ый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прилаг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895600"/>
            <a:ext cx="576064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Кластер 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«Имя существительное»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7200" y="228600"/>
            <a:ext cx="26642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Множественное</a:t>
            </a:r>
          </a:p>
          <a:p>
            <a:pPr>
              <a:buNone/>
            </a:pPr>
            <a:r>
              <a:rPr lang="ru-RU" dirty="0" smtClean="0"/>
              <a:t>Единственное</a:t>
            </a:r>
          </a:p>
        </p:txBody>
      </p:sp>
      <p:sp>
        <p:nvSpPr>
          <p:cNvPr id="6" name="Овал 5"/>
          <p:cNvSpPr/>
          <p:nvPr/>
        </p:nvSpPr>
        <p:spPr>
          <a:xfrm>
            <a:off x="3581400" y="228600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Средний </a:t>
            </a:r>
          </a:p>
          <a:p>
            <a:pPr algn="ctr">
              <a:buNone/>
            </a:pPr>
            <a:r>
              <a:rPr lang="ru-RU" dirty="0" smtClean="0"/>
              <a:t>Женский </a:t>
            </a:r>
          </a:p>
          <a:p>
            <a:pPr algn="ctr">
              <a:buNone/>
            </a:pPr>
            <a:r>
              <a:rPr lang="ru-RU" dirty="0" smtClean="0"/>
              <a:t>Мужской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24600" y="228600"/>
            <a:ext cx="2667000" cy="958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Собственные</a:t>
            </a:r>
          </a:p>
          <a:p>
            <a:pPr algn="ctr">
              <a:buNone/>
            </a:pPr>
            <a:r>
              <a:rPr lang="ru-RU" dirty="0" smtClean="0"/>
              <a:t>Нарицательные</a:t>
            </a:r>
          </a:p>
        </p:txBody>
      </p:sp>
      <p:sp>
        <p:nvSpPr>
          <p:cNvPr id="8" name="Овал 7"/>
          <p:cNvSpPr/>
          <p:nvPr/>
        </p:nvSpPr>
        <p:spPr>
          <a:xfrm>
            <a:off x="381000" y="1371600"/>
            <a:ext cx="2937520" cy="1178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Неодушевлённые</a:t>
            </a:r>
          </a:p>
          <a:p>
            <a:pPr algn="ctr">
              <a:buNone/>
            </a:pPr>
            <a:r>
              <a:rPr lang="ru-RU" dirty="0" smtClean="0"/>
              <a:t>Одушевлённые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95600" y="4038600"/>
            <a:ext cx="338437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Подлежащее        Сказуемое </a:t>
            </a:r>
          </a:p>
          <a:p>
            <a:pPr algn="ctr">
              <a:buNone/>
            </a:pPr>
            <a:r>
              <a:rPr lang="ru-RU" dirty="0" smtClean="0"/>
              <a:t>Несогласованное определение</a:t>
            </a:r>
          </a:p>
          <a:p>
            <a:pPr algn="ctr">
              <a:buNone/>
            </a:pPr>
            <a:r>
              <a:rPr lang="ru-RU" dirty="0" smtClean="0"/>
              <a:t>Обстоятельство  Дополнение </a:t>
            </a:r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810000" y="1412776"/>
            <a:ext cx="2562200" cy="1025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 </a:t>
            </a:r>
          </a:p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516216" y="1340768"/>
            <a:ext cx="24482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000" dirty="0" smtClean="0"/>
              <a:t>Что?</a:t>
            </a:r>
          </a:p>
          <a:p>
            <a:pPr algn="ctr">
              <a:buNone/>
            </a:pPr>
            <a:r>
              <a:rPr lang="ru-RU" sz="2000" dirty="0" smtClean="0"/>
              <a:t>Кто?</a:t>
            </a:r>
          </a:p>
          <a:p>
            <a:pPr algn="ctr"/>
            <a:endParaRPr lang="ru-RU" sz="2000" dirty="0"/>
          </a:p>
        </p:txBody>
      </p:sp>
      <p:sp>
        <p:nvSpPr>
          <p:cNvPr id="15" name="Овал 14"/>
          <p:cNvSpPr/>
          <p:nvPr/>
        </p:nvSpPr>
        <p:spPr>
          <a:xfrm>
            <a:off x="762000" y="2819400"/>
            <a:ext cx="28803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/>
              <a:t>1 скл.,2 скл.,3скл</a:t>
            </a:r>
          </a:p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516216" y="2348880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И.,Р.,Д, В.,Т.,П.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" y="38862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Часть речи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53200" y="57912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Число</a:t>
            </a:r>
          </a:p>
          <a:p>
            <a:pPr algn="ctr">
              <a:buNone/>
            </a:pPr>
            <a:r>
              <a:rPr lang="ru-RU" sz="2800" dirty="0" smtClean="0"/>
              <a:t>Падеж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53200" y="40386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Морфолог.</a:t>
            </a:r>
          </a:p>
          <a:p>
            <a:pPr algn="ctr">
              <a:buNone/>
            </a:pPr>
            <a:r>
              <a:rPr lang="ru-RU" sz="2800" dirty="0" smtClean="0"/>
              <a:t>признаки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7200" y="48006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Вопросы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" y="57912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000" dirty="0" smtClean="0"/>
              <a:t>Синтаксические </a:t>
            </a:r>
          </a:p>
          <a:p>
            <a:pPr algn="ctr">
              <a:buNone/>
            </a:pPr>
            <a:r>
              <a:rPr lang="ru-RU" sz="2000" dirty="0" smtClean="0"/>
              <a:t>признаки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53200" y="4876800"/>
            <a:ext cx="2232248" cy="720080"/>
          </a:xfrm>
          <a:prstGeom prst="round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Род  </a:t>
            </a:r>
          </a:p>
          <a:p>
            <a:pPr algn="ctr">
              <a:buNone/>
            </a:pPr>
            <a:r>
              <a:rPr lang="ru-RU" sz="2800" dirty="0" smtClean="0"/>
              <a:t>Склонение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Объяснительный диктант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5105400"/>
          </a:xfrm>
        </p:spPr>
        <p:txBody>
          <a:bodyPr/>
          <a:lstStyle/>
          <a:p>
            <a:pPr algn="just"/>
            <a:r>
              <a:rPr lang="ru-RU" sz="3600" i="1" dirty="0" smtClean="0"/>
              <a:t>Вдоль алле.., вверх по лестниц.., бежать по </a:t>
            </a:r>
            <a:r>
              <a:rPr lang="ru-RU" sz="3600" i="1" dirty="0" err="1" smtClean="0"/>
              <a:t>дорожк</a:t>
            </a:r>
            <a:r>
              <a:rPr lang="ru-RU" sz="3600" i="1" dirty="0" smtClean="0"/>
              <a:t>.., отвечать по математик.., лежать на </a:t>
            </a:r>
            <a:r>
              <a:rPr lang="ru-RU" sz="3600" i="1" dirty="0" err="1" smtClean="0"/>
              <a:t>скатерт</a:t>
            </a:r>
            <a:r>
              <a:rPr lang="ru-RU" sz="3600" i="1" dirty="0" smtClean="0"/>
              <a:t>.., лежать в </a:t>
            </a:r>
            <a:r>
              <a:rPr lang="ru-RU" sz="3600" i="1" dirty="0" err="1" smtClean="0"/>
              <a:t>постел</a:t>
            </a:r>
            <a:r>
              <a:rPr lang="ru-RU" sz="3600" i="1" dirty="0" smtClean="0"/>
              <a:t>.., был в музе.. и на конкурс.., гулять по </a:t>
            </a:r>
            <a:r>
              <a:rPr lang="ru-RU" sz="3600" i="1" dirty="0" err="1" smtClean="0"/>
              <a:t>площад</a:t>
            </a:r>
            <a:r>
              <a:rPr lang="ru-RU" sz="3600" i="1" dirty="0" smtClean="0"/>
              <a:t>.., на </a:t>
            </a:r>
            <a:r>
              <a:rPr lang="ru-RU" sz="3600" i="1" dirty="0" err="1" smtClean="0"/>
              <a:t>площадк</a:t>
            </a:r>
            <a:r>
              <a:rPr lang="ru-RU" sz="3600" i="1" dirty="0" smtClean="0"/>
              <a:t>.., сбить с крыш.., сидеть на </a:t>
            </a:r>
            <a:r>
              <a:rPr lang="ru-RU" sz="3600" i="1" dirty="0" err="1" smtClean="0"/>
              <a:t>ветк</a:t>
            </a:r>
            <a:r>
              <a:rPr lang="ru-RU" sz="3600" i="1" dirty="0" smtClean="0"/>
              <a:t>.., посидеть у проруб...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Орфографический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5105400"/>
          </a:xfrm>
        </p:spPr>
        <p:txBody>
          <a:bodyPr/>
          <a:lstStyle/>
          <a:p>
            <a:pPr marL="0" indent="711200" algn="just">
              <a:buNone/>
            </a:pPr>
            <a:r>
              <a:rPr lang="ru-RU" sz="3200" i="1" dirty="0" smtClean="0"/>
              <a:t>Посвятить ему стихотворение, удивить нас, объединение в союз, дрожать от холода, прославлять героев, поздним вечером, разглядеть в темноте, вьется на ветру, отдаляться от дома, утешать ребенка, опускается на парашюте. Потянул за рукав, тряхнула ветками, тихая ночь, почувствовать фальшь, время за полночь, развеваться на ветру.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419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Слайд 1</vt:lpstr>
      <vt:lpstr>Слайд 2</vt:lpstr>
      <vt:lpstr>Слайд 3</vt:lpstr>
      <vt:lpstr>Кластер   «Имя существительное»</vt:lpstr>
      <vt:lpstr>Объяснительный диктант</vt:lpstr>
      <vt:lpstr>Орфографический диктант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2014-02-13T17:13:31Z</dcterms:created>
  <dcterms:modified xsi:type="dcterms:W3CDTF">2014-02-13T18:15:20Z</dcterms:modified>
</cp:coreProperties>
</file>