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2" r:id="rId4"/>
    <p:sldId id="261" r:id="rId5"/>
    <p:sldId id="258" r:id="rId6"/>
    <p:sldId id="259" r:id="rId7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2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2/13/2014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2/13/2014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2/13/2014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2/13/2014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2/13/2014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2/13/2014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2/13/2014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2/13/2014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2/13/2014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2/13/2014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2/13/2014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2/13/2014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632526" y="1752601"/>
            <a:ext cx="10409068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tabLst>
                <a:tab pos="806450" algn="l"/>
              </a:tabLst>
            </a:pPr>
            <a:r>
              <a:rPr lang="ru-RU" sz="4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Имя существительное</a:t>
            </a:r>
          </a:p>
          <a:p>
            <a:pPr algn="ctr">
              <a:tabLst>
                <a:tab pos="806450" algn="l"/>
              </a:tabLst>
            </a:pPr>
            <a:r>
              <a:rPr lang="ru-RU" sz="4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как часть речи</a:t>
            </a:r>
            <a:endParaRPr lang="ru-RU" sz="4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342" y="304800"/>
            <a:ext cx="8892658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Проверь домашнее задание!</a:t>
            </a:r>
            <a:endParaRPr lang="ru-RU" sz="4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000" y="1143000"/>
            <a:ext cx="86106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Друзья, хозяева, нашей, кладовая, сокровищами, сокровища, охранять, водоёмы, животные, рыбе, птице.</a:t>
            </a:r>
          </a:p>
          <a:p>
            <a:endParaRPr lang="ru-RU" sz="2400" dirty="0" smtClean="0"/>
          </a:p>
          <a:p>
            <a:r>
              <a:rPr lang="ru-RU" sz="2400" dirty="0" smtClean="0"/>
              <a:t>Водоёмы   </a:t>
            </a:r>
            <a:r>
              <a:rPr lang="en-US" sz="2400" dirty="0" smtClean="0"/>
              <a:t>[</a:t>
            </a:r>
            <a:r>
              <a:rPr lang="ru-RU" sz="2400" dirty="0" err="1" smtClean="0"/>
              <a:t>вадай</a:t>
            </a:r>
            <a:r>
              <a:rPr lang="en-US" sz="2400" dirty="0" smtClean="0"/>
              <a:t>’</a:t>
            </a:r>
            <a:r>
              <a:rPr lang="ru-RU" sz="2400" dirty="0" err="1" smtClean="0"/>
              <a:t>омы</a:t>
            </a:r>
            <a:r>
              <a:rPr lang="en-US" sz="2400" dirty="0" smtClean="0"/>
              <a:t>]</a:t>
            </a:r>
            <a:endParaRPr lang="ru-RU" sz="2400" dirty="0" smtClean="0"/>
          </a:p>
          <a:p>
            <a:r>
              <a:rPr lang="ru-RU" sz="2400" dirty="0" smtClean="0"/>
              <a:t>в</a:t>
            </a:r>
            <a:r>
              <a:rPr lang="en-US" sz="2400" dirty="0" smtClean="0"/>
              <a:t>[</a:t>
            </a:r>
            <a:r>
              <a:rPr lang="ru-RU" sz="2400" dirty="0" smtClean="0"/>
              <a:t>в</a:t>
            </a:r>
            <a:r>
              <a:rPr lang="en-US" sz="2400" dirty="0" smtClean="0"/>
              <a:t>]</a:t>
            </a:r>
            <a:r>
              <a:rPr lang="ru-RU" sz="2400" dirty="0" smtClean="0"/>
              <a:t> </a:t>
            </a:r>
            <a:r>
              <a:rPr lang="ru-RU" sz="2400" dirty="0" err="1" smtClean="0"/>
              <a:t>согл</a:t>
            </a:r>
            <a:r>
              <a:rPr lang="ru-RU" sz="2400" dirty="0" smtClean="0"/>
              <a:t>., звонкий парный, твёрдый парный, шумный.</a:t>
            </a:r>
          </a:p>
          <a:p>
            <a:r>
              <a:rPr lang="ru-RU" sz="2400" dirty="0" smtClean="0"/>
              <a:t>о </a:t>
            </a:r>
            <a:r>
              <a:rPr lang="en-US" sz="2400" dirty="0" smtClean="0"/>
              <a:t>[</a:t>
            </a:r>
            <a:r>
              <a:rPr lang="ru-RU" sz="2400" dirty="0" smtClean="0"/>
              <a:t>а</a:t>
            </a:r>
            <a:r>
              <a:rPr lang="en-US" sz="2400" dirty="0" smtClean="0"/>
              <a:t>]</a:t>
            </a:r>
            <a:r>
              <a:rPr lang="ru-RU" sz="2400" dirty="0" smtClean="0"/>
              <a:t>гласный, безударный.</a:t>
            </a:r>
          </a:p>
          <a:p>
            <a:r>
              <a:rPr lang="ru-RU" sz="2400" dirty="0" err="1" smtClean="0"/>
              <a:t>д</a:t>
            </a:r>
            <a:r>
              <a:rPr lang="ru-RU" sz="2400" dirty="0" smtClean="0"/>
              <a:t> </a:t>
            </a:r>
            <a:r>
              <a:rPr lang="en-US" sz="2400" dirty="0" smtClean="0"/>
              <a:t>[</a:t>
            </a:r>
            <a:r>
              <a:rPr lang="ru-RU" sz="2400" dirty="0" err="1" smtClean="0"/>
              <a:t>д</a:t>
            </a:r>
            <a:r>
              <a:rPr lang="en-US" sz="2400" dirty="0" smtClean="0"/>
              <a:t>]</a:t>
            </a:r>
            <a:r>
              <a:rPr lang="ru-RU" sz="2400" dirty="0" smtClean="0"/>
              <a:t> согласный, звонкий парный, твёрдый парный, шумный.</a:t>
            </a:r>
          </a:p>
          <a:p>
            <a:r>
              <a:rPr lang="ru-RU" sz="2400" dirty="0" smtClean="0"/>
              <a:t>о </a:t>
            </a:r>
            <a:r>
              <a:rPr lang="en-US" sz="2400" dirty="0" smtClean="0"/>
              <a:t>[</a:t>
            </a:r>
            <a:r>
              <a:rPr lang="ru-RU" sz="2400" dirty="0" smtClean="0"/>
              <a:t>а</a:t>
            </a:r>
            <a:r>
              <a:rPr lang="en-US" sz="2400" dirty="0" smtClean="0"/>
              <a:t>]</a:t>
            </a:r>
            <a:r>
              <a:rPr lang="ru-RU" sz="2400" dirty="0" smtClean="0"/>
              <a:t> </a:t>
            </a:r>
            <a:r>
              <a:rPr lang="ru-RU" sz="2400" dirty="0" smtClean="0"/>
              <a:t>гласный, безударный.</a:t>
            </a:r>
            <a:endParaRPr lang="ru-RU" sz="2400" dirty="0" smtClean="0"/>
          </a:p>
          <a:p>
            <a:r>
              <a:rPr lang="ru-RU" sz="2400" dirty="0" smtClean="0"/>
              <a:t>ё </a:t>
            </a:r>
            <a:r>
              <a:rPr lang="en-US" sz="2400" dirty="0" smtClean="0"/>
              <a:t>[</a:t>
            </a:r>
            <a:r>
              <a:rPr lang="ru-RU" sz="2400" dirty="0" err="1" smtClean="0"/>
              <a:t>й</a:t>
            </a:r>
            <a:r>
              <a:rPr lang="en-US" sz="2400" dirty="0" smtClean="0"/>
              <a:t>’]</a:t>
            </a:r>
            <a:r>
              <a:rPr lang="ru-RU" sz="2400" dirty="0" smtClean="0"/>
              <a:t> согласный, звонкий непарный, мягкий непарный, сонорный.</a:t>
            </a:r>
          </a:p>
          <a:p>
            <a:r>
              <a:rPr lang="ru-RU" sz="2400" dirty="0" smtClean="0"/>
              <a:t>    </a:t>
            </a:r>
            <a:r>
              <a:rPr lang="en-US" sz="2400" dirty="0" smtClean="0"/>
              <a:t>[</a:t>
            </a:r>
            <a:r>
              <a:rPr lang="ru-RU" sz="2400" dirty="0" smtClean="0"/>
              <a:t>о</a:t>
            </a:r>
            <a:r>
              <a:rPr lang="en-US" sz="2400" dirty="0" smtClean="0"/>
              <a:t>]</a:t>
            </a:r>
            <a:r>
              <a:rPr lang="ru-RU" sz="2400" dirty="0" smtClean="0"/>
              <a:t> гласный, ударный.</a:t>
            </a:r>
          </a:p>
          <a:p>
            <a:r>
              <a:rPr lang="ru-RU" sz="2400" dirty="0" smtClean="0"/>
              <a:t>м </a:t>
            </a:r>
            <a:r>
              <a:rPr lang="en-US" sz="2400" dirty="0" smtClean="0"/>
              <a:t>[</a:t>
            </a:r>
            <a:r>
              <a:rPr lang="ru-RU" sz="2400" dirty="0" smtClean="0"/>
              <a:t>м</a:t>
            </a:r>
            <a:r>
              <a:rPr lang="en-US" sz="2400" dirty="0" smtClean="0"/>
              <a:t>]</a:t>
            </a:r>
            <a:r>
              <a:rPr lang="ru-RU" sz="2400" dirty="0" smtClean="0"/>
              <a:t> </a:t>
            </a:r>
            <a:r>
              <a:rPr lang="ru-RU" sz="2400" dirty="0" smtClean="0"/>
              <a:t>согласный, звонкий непарный, </a:t>
            </a:r>
            <a:r>
              <a:rPr lang="ru-RU" sz="2400" dirty="0" smtClean="0"/>
              <a:t>твёрдый парный</a:t>
            </a:r>
            <a:r>
              <a:rPr lang="ru-RU" sz="2400" dirty="0" smtClean="0"/>
              <a:t>, сонорный.</a:t>
            </a:r>
          </a:p>
          <a:p>
            <a:r>
              <a:rPr lang="ru-RU" sz="2400" dirty="0" err="1" smtClean="0"/>
              <a:t>ы</a:t>
            </a:r>
            <a:r>
              <a:rPr lang="ru-RU" sz="2400" dirty="0" smtClean="0"/>
              <a:t> </a:t>
            </a:r>
            <a:r>
              <a:rPr lang="en-US" sz="2400" dirty="0" smtClean="0"/>
              <a:t>[</a:t>
            </a:r>
            <a:r>
              <a:rPr lang="ru-RU" sz="2400" dirty="0" err="1" smtClean="0"/>
              <a:t>ы</a:t>
            </a:r>
            <a:r>
              <a:rPr lang="en-US" sz="2400" dirty="0" smtClean="0"/>
              <a:t>]</a:t>
            </a:r>
            <a:r>
              <a:rPr lang="ru-RU" sz="2400" dirty="0" smtClean="0"/>
              <a:t> гласный, безударный</a:t>
            </a:r>
            <a:r>
              <a:rPr lang="ru-RU" sz="2400" dirty="0" smtClean="0"/>
              <a:t>.</a:t>
            </a:r>
          </a:p>
          <a:p>
            <a:r>
              <a:rPr lang="ru-RU" sz="2400" dirty="0" smtClean="0"/>
              <a:t> </a:t>
            </a:r>
            <a:r>
              <a:rPr lang="ru-RU" sz="2400" dirty="0" smtClean="0"/>
              <a:t>7 б., 8 </a:t>
            </a:r>
            <a:r>
              <a:rPr lang="ru-RU" sz="2400" dirty="0" err="1" smtClean="0"/>
              <a:t>зв</a:t>
            </a:r>
            <a:r>
              <a:rPr lang="ru-RU" sz="2400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81200" y="304800"/>
            <a:ext cx="5389682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4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Проверь себя!</a:t>
            </a:r>
            <a:endParaRPr lang="ru-RU" sz="4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52400" y="1295400"/>
          <a:ext cx="8839200" cy="472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69676"/>
                <a:gridCol w="5269524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 вариант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2 вариант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1.Слово с нулевым окончанием - ГОВОРИЛ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1. Окончание –ТЬ указывает, что глагол стоит в неопределённой форме.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2.Окончание –ИШЬ служит окончанием глагола 2 спряжения, стоящего в наст. и буд. времени, 2 лице, ед.ч.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2. Оторвала - нарвала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3.</a:t>
                      </a:r>
                    </a:p>
                    <a:p>
                      <a:r>
                        <a:rPr lang="ru-RU" sz="2000" dirty="0" smtClean="0"/>
                        <a:t>Глагол: отделить.</a:t>
                      </a:r>
                    </a:p>
                    <a:p>
                      <a:r>
                        <a:rPr lang="ru-RU" sz="2000" dirty="0" smtClean="0"/>
                        <a:t>Прилагательное: серебристыми.</a:t>
                      </a:r>
                    </a:p>
                    <a:p>
                      <a:r>
                        <a:rPr lang="ru-RU" sz="2000" dirty="0" smtClean="0"/>
                        <a:t>Существительное: ветерок.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3. Проверяемая ударением – объединяться.</a:t>
                      </a:r>
                    </a:p>
                    <a:p>
                      <a:r>
                        <a:rPr lang="ru-RU" sz="2000" dirty="0" smtClean="0"/>
                        <a:t>Непроверяемая – стремиться.</a:t>
                      </a:r>
                    </a:p>
                    <a:p>
                      <a:r>
                        <a:rPr lang="ru-RU" sz="2000" dirty="0" smtClean="0"/>
                        <a:t>Чередующаяся – </a:t>
                      </a:r>
                      <a:r>
                        <a:rPr lang="ru-RU" sz="2000" dirty="0" err="1" smtClean="0"/>
                        <a:t>разрослись,располагаться</a:t>
                      </a:r>
                      <a:r>
                        <a:rPr lang="ru-RU" sz="2000" dirty="0" smtClean="0"/>
                        <a:t>.</a:t>
                      </a:r>
                    </a:p>
                    <a:p>
                      <a:r>
                        <a:rPr lang="ru-RU" sz="2000" dirty="0" smtClean="0"/>
                        <a:t>О-Ё после шипящих – крыжовник, шепот.</a:t>
                      </a:r>
                    </a:p>
                    <a:p>
                      <a:r>
                        <a:rPr lang="ru-RU" sz="2000" dirty="0" smtClean="0"/>
                        <a:t>Ы-И после Ц – цыплёнок.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4. Надела Маша</a:t>
                      </a:r>
                      <a:r>
                        <a:rPr lang="ru-RU" sz="2000" baseline="0" dirty="0" smtClean="0"/>
                        <a:t> красивое платье.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Шелест</a:t>
                      </a:r>
                      <a:r>
                        <a:rPr lang="ru-RU" sz="2000" dirty="0" smtClean="0">
                          <a:solidFill>
                            <a:srgbClr val="FF0000"/>
                          </a:solidFill>
                        </a:rPr>
                        <a:t>ит 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–</a:t>
                      </a:r>
                      <a:r>
                        <a:rPr lang="ru-RU" sz="20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глагол,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</a:rPr>
                        <a:t> разговори</a:t>
                      </a:r>
                      <a:r>
                        <a:rPr lang="ru-RU" sz="2000" baseline="0" dirty="0" smtClean="0">
                          <a:solidFill>
                            <a:srgbClr val="FF0000"/>
                          </a:solidFill>
                        </a:rPr>
                        <a:t>л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</a:rPr>
                        <a:t>ись – глагол, лес</a:t>
                      </a:r>
                      <a:r>
                        <a:rPr lang="ru-RU" sz="2000" baseline="0" dirty="0" smtClean="0">
                          <a:solidFill>
                            <a:srgbClr val="FF0000"/>
                          </a:solidFill>
                        </a:rPr>
                        <a:t>ник 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</a:rPr>
                        <a:t>– сущ., безбрежн</a:t>
                      </a:r>
                      <a:r>
                        <a:rPr lang="ru-RU" sz="2000" baseline="0" dirty="0" smtClean="0">
                          <a:solidFill>
                            <a:srgbClr val="FF0000"/>
                          </a:solidFill>
                        </a:rPr>
                        <a:t>ый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</a:rPr>
                        <a:t> –</a:t>
                      </a:r>
                      <a:r>
                        <a:rPr lang="ru-RU" sz="2000" baseline="0" dirty="0" err="1" smtClean="0">
                          <a:solidFill>
                            <a:schemeClr val="tx1"/>
                          </a:solidFill>
                        </a:rPr>
                        <a:t>прилаг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67744" y="2895600"/>
            <a:ext cx="576064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Кластер  </a:t>
            </a:r>
            <a:br>
              <a:rPr lang="ru-RU" b="1" dirty="0" smtClean="0">
                <a:solidFill>
                  <a:schemeClr val="tx1"/>
                </a:solidFill>
              </a:rPr>
            </a:br>
            <a:r>
              <a:rPr lang="ru-RU" b="1" dirty="0" smtClean="0">
                <a:solidFill>
                  <a:schemeClr val="tx1"/>
                </a:solidFill>
              </a:rPr>
              <a:t>«Имя существительное»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457200" y="228600"/>
            <a:ext cx="2664296" cy="10081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r>
              <a:rPr lang="ru-RU" dirty="0" smtClean="0"/>
              <a:t>Множественное</a:t>
            </a:r>
          </a:p>
          <a:p>
            <a:pPr>
              <a:buNone/>
            </a:pPr>
            <a:r>
              <a:rPr lang="ru-RU" dirty="0" smtClean="0"/>
              <a:t>Единственное</a:t>
            </a:r>
          </a:p>
        </p:txBody>
      </p:sp>
      <p:sp>
        <p:nvSpPr>
          <p:cNvPr id="6" name="Овал 5"/>
          <p:cNvSpPr/>
          <p:nvPr/>
        </p:nvSpPr>
        <p:spPr>
          <a:xfrm>
            <a:off x="3581400" y="228600"/>
            <a:ext cx="2376264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ru-RU" dirty="0" smtClean="0"/>
              <a:t>Средний </a:t>
            </a:r>
          </a:p>
          <a:p>
            <a:pPr algn="ctr">
              <a:buNone/>
            </a:pPr>
            <a:r>
              <a:rPr lang="ru-RU" dirty="0" smtClean="0"/>
              <a:t>Женский </a:t>
            </a:r>
          </a:p>
          <a:p>
            <a:pPr algn="ctr">
              <a:buNone/>
            </a:pPr>
            <a:r>
              <a:rPr lang="ru-RU" dirty="0" smtClean="0"/>
              <a:t>Мужской </a:t>
            </a:r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6324600" y="228600"/>
            <a:ext cx="2667000" cy="9585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ru-RU" dirty="0" smtClean="0"/>
              <a:t>Собственные</a:t>
            </a:r>
          </a:p>
          <a:p>
            <a:pPr algn="ctr">
              <a:buNone/>
            </a:pPr>
            <a:r>
              <a:rPr lang="ru-RU" dirty="0" smtClean="0"/>
              <a:t>Нарицательные</a:t>
            </a:r>
          </a:p>
        </p:txBody>
      </p:sp>
      <p:sp>
        <p:nvSpPr>
          <p:cNvPr id="8" name="Овал 7"/>
          <p:cNvSpPr/>
          <p:nvPr/>
        </p:nvSpPr>
        <p:spPr>
          <a:xfrm>
            <a:off x="381000" y="1371600"/>
            <a:ext cx="2937520" cy="1178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ru-RU" dirty="0" smtClean="0"/>
              <a:t>Неодушевлённые</a:t>
            </a:r>
          </a:p>
          <a:p>
            <a:pPr algn="ctr">
              <a:buNone/>
            </a:pPr>
            <a:r>
              <a:rPr lang="ru-RU" dirty="0" smtClean="0"/>
              <a:t>Одушевлённые</a:t>
            </a:r>
          </a:p>
        </p:txBody>
      </p:sp>
      <p:sp>
        <p:nvSpPr>
          <p:cNvPr id="11" name="Овал 10"/>
          <p:cNvSpPr/>
          <p:nvPr/>
        </p:nvSpPr>
        <p:spPr>
          <a:xfrm>
            <a:off x="2895600" y="4038600"/>
            <a:ext cx="3384376" cy="25202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ru-RU" dirty="0" smtClean="0"/>
              <a:t>Подлежащее        Сказуемое </a:t>
            </a:r>
          </a:p>
          <a:p>
            <a:pPr algn="ctr">
              <a:buNone/>
            </a:pPr>
            <a:r>
              <a:rPr lang="ru-RU" dirty="0" smtClean="0"/>
              <a:t>Несогласованное определение</a:t>
            </a:r>
          </a:p>
          <a:p>
            <a:pPr algn="ctr">
              <a:buNone/>
            </a:pPr>
            <a:r>
              <a:rPr lang="ru-RU" dirty="0" smtClean="0"/>
              <a:t>Обстоятельство  Дополнение </a:t>
            </a:r>
          </a:p>
          <a:p>
            <a:pPr algn="ctr"/>
            <a:endParaRPr lang="ru-RU" dirty="0"/>
          </a:p>
        </p:txBody>
      </p:sp>
      <p:sp>
        <p:nvSpPr>
          <p:cNvPr id="13" name="Овал 12"/>
          <p:cNvSpPr/>
          <p:nvPr/>
        </p:nvSpPr>
        <p:spPr>
          <a:xfrm>
            <a:off x="3810000" y="1412776"/>
            <a:ext cx="2562200" cy="10256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Предмет </a:t>
            </a:r>
          </a:p>
          <a:p>
            <a:pPr algn="ctr"/>
            <a:endParaRPr lang="ru-RU" dirty="0"/>
          </a:p>
        </p:txBody>
      </p:sp>
      <p:sp>
        <p:nvSpPr>
          <p:cNvPr id="14" name="Овал 13"/>
          <p:cNvSpPr/>
          <p:nvPr/>
        </p:nvSpPr>
        <p:spPr>
          <a:xfrm>
            <a:off x="6516216" y="1340768"/>
            <a:ext cx="2448272" cy="936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ru-RU" sz="2000" dirty="0" smtClean="0"/>
              <a:t>Что?</a:t>
            </a:r>
          </a:p>
          <a:p>
            <a:pPr algn="ctr">
              <a:buNone/>
            </a:pPr>
            <a:r>
              <a:rPr lang="ru-RU" sz="2000" dirty="0" smtClean="0"/>
              <a:t>Кто?</a:t>
            </a:r>
          </a:p>
          <a:p>
            <a:pPr algn="ctr"/>
            <a:endParaRPr lang="ru-RU" sz="2000" dirty="0"/>
          </a:p>
        </p:txBody>
      </p:sp>
      <p:sp>
        <p:nvSpPr>
          <p:cNvPr id="15" name="Овал 14"/>
          <p:cNvSpPr/>
          <p:nvPr/>
        </p:nvSpPr>
        <p:spPr>
          <a:xfrm>
            <a:off x="762000" y="2819400"/>
            <a:ext cx="2880320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ru-RU" dirty="0" smtClean="0"/>
              <a:t>1 скл.,2 скл.,3скл</a:t>
            </a:r>
          </a:p>
          <a:p>
            <a:pPr algn="ctr"/>
            <a:endParaRPr lang="ru-RU" dirty="0"/>
          </a:p>
        </p:txBody>
      </p:sp>
      <p:sp>
        <p:nvSpPr>
          <p:cNvPr id="16" name="Овал 15"/>
          <p:cNvSpPr/>
          <p:nvPr/>
        </p:nvSpPr>
        <p:spPr>
          <a:xfrm>
            <a:off x="6516216" y="2348880"/>
            <a:ext cx="2376264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И.,Р.,Д, В.,Т.,П.</a:t>
            </a:r>
            <a:endParaRPr lang="ru-RU" dirty="0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457200" y="3886200"/>
            <a:ext cx="2232248" cy="720080"/>
          </a:xfrm>
          <a:prstGeom prst="roundRect">
            <a:avLst/>
          </a:prstGeom>
          <a:solidFill>
            <a:schemeClr val="accent2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Часть речи</a:t>
            </a:r>
            <a:endParaRPr lang="ru-RU" sz="2800" dirty="0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6553200" y="5791200"/>
            <a:ext cx="2232248" cy="720080"/>
          </a:xfrm>
          <a:prstGeom prst="roundRect">
            <a:avLst/>
          </a:prstGeom>
          <a:solidFill>
            <a:schemeClr val="accent2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ru-RU" sz="2800" dirty="0" smtClean="0"/>
              <a:t>Число</a:t>
            </a:r>
          </a:p>
          <a:p>
            <a:pPr algn="ctr">
              <a:buNone/>
            </a:pPr>
            <a:r>
              <a:rPr lang="ru-RU" sz="2800" dirty="0" smtClean="0"/>
              <a:t>Падеж</a:t>
            </a:r>
            <a:endParaRPr lang="ru-RU" sz="2800" dirty="0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6553200" y="4038600"/>
            <a:ext cx="2232248" cy="720080"/>
          </a:xfrm>
          <a:prstGeom prst="roundRect">
            <a:avLst/>
          </a:prstGeom>
          <a:solidFill>
            <a:schemeClr val="accent2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ru-RU" sz="2800" dirty="0" smtClean="0"/>
              <a:t>Морфолог.</a:t>
            </a:r>
          </a:p>
          <a:p>
            <a:pPr algn="ctr">
              <a:buNone/>
            </a:pPr>
            <a:r>
              <a:rPr lang="ru-RU" sz="2800" dirty="0" smtClean="0"/>
              <a:t>признаки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457200" y="4800600"/>
            <a:ext cx="2232248" cy="720080"/>
          </a:xfrm>
          <a:prstGeom prst="roundRect">
            <a:avLst/>
          </a:prstGeom>
          <a:solidFill>
            <a:schemeClr val="accent2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Вопросы 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457200" y="5791200"/>
            <a:ext cx="2232248" cy="720080"/>
          </a:xfrm>
          <a:prstGeom prst="roundRect">
            <a:avLst/>
          </a:prstGeom>
          <a:solidFill>
            <a:schemeClr val="accent2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ru-RU" sz="2000" dirty="0" smtClean="0"/>
              <a:t>Синтаксические </a:t>
            </a:r>
          </a:p>
          <a:p>
            <a:pPr algn="ctr">
              <a:buNone/>
            </a:pPr>
            <a:r>
              <a:rPr lang="ru-RU" sz="2000" dirty="0" smtClean="0"/>
              <a:t>признаки</a:t>
            </a: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6553200" y="4876800"/>
            <a:ext cx="2232248" cy="720080"/>
          </a:xfrm>
          <a:prstGeom prst="roundRect">
            <a:avLst/>
          </a:prstGeom>
          <a:solidFill>
            <a:schemeClr val="accent2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ru-RU" sz="2800" dirty="0" smtClean="0"/>
              <a:t>Род  </a:t>
            </a:r>
          </a:p>
          <a:p>
            <a:pPr algn="ctr">
              <a:buNone/>
            </a:pPr>
            <a:r>
              <a:rPr lang="ru-RU" sz="2800" dirty="0" smtClean="0"/>
              <a:t>Склонение</a:t>
            </a:r>
            <a:endParaRPr lang="ru-RU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Объяснительный диктант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81000" y="1447800"/>
            <a:ext cx="8534400" cy="5105400"/>
          </a:xfrm>
        </p:spPr>
        <p:txBody>
          <a:bodyPr/>
          <a:lstStyle/>
          <a:p>
            <a:pPr algn="just"/>
            <a:r>
              <a:rPr lang="ru-RU" sz="3600" i="1" dirty="0" smtClean="0"/>
              <a:t>Вдоль алле.., вверх по лестниц.., бежать по </a:t>
            </a:r>
            <a:r>
              <a:rPr lang="ru-RU" sz="3600" i="1" dirty="0" err="1" smtClean="0"/>
              <a:t>дорожк</a:t>
            </a:r>
            <a:r>
              <a:rPr lang="ru-RU" sz="3600" i="1" dirty="0" smtClean="0"/>
              <a:t>.., отвечать по математик.., лежать на </a:t>
            </a:r>
            <a:r>
              <a:rPr lang="ru-RU" sz="3600" i="1" dirty="0" err="1" smtClean="0"/>
              <a:t>скатерт</a:t>
            </a:r>
            <a:r>
              <a:rPr lang="ru-RU" sz="3600" i="1" dirty="0" smtClean="0"/>
              <a:t>.., лежать в </a:t>
            </a:r>
            <a:r>
              <a:rPr lang="ru-RU" sz="3600" i="1" dirty="0" err="1" smtClean="0"/>
              <a:t>постел</a:t>
            </a:r>
            <a:r>
              <a:rPr lang="ru-RU" sz="3600" i="1" dirty="0" smtClean="0"/>
              <a:t>.., был в музе.. и на конкурс.., гулять по </a:t>
            </a:r>
            <a:r>
              <a:rPr lang="ru-RU" sz="3600" i="1" dirty="0" err="1" smtClean="0"/>
              <a:t>площад</a:t>
            </a:r>
            <a:r>
              <a:rPr lang="ru-RU" sz="3600" i="1" dirty="0" smtClean="0"/>
              <a:t>.., на </a:t>
            </a:r>
            <a:r>
              <a:rPr lang="ru-RU" sz="3600" i="1" dirty="0" err="1" smtClean="0"/>
              <a:t>площадк</a:t>
            </a:r>
            <a:r>
              <a:rPr lang="ru-RU" sz="3600" i="1" dirty="0" smtClean="0"/>
              <a:t>.., сбить с крыш.., сидеть на </a:t>
            </a:r>
            <a:r>
              <a:rPr lang="ru-RU" sz="3600" i="1" dirty="0" err="1" smtClean="0"/>
              <a:t>ветк</a:t>
            </a:r>
            <a:r>
              <a:rPr lang="ru-RU" sz="3600" i="1" dirty="0" smtClean="0"/>
              <a:t>.., посидеть у проруб...</a:t>
            </a:r>
            <a:endParaRPr lang="ru-RU" sz="36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Орфографический диктант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81000" y="1447800"/>
            <a:ext cx="8534400" cy="5105400"/>
          </a:xfrm>
        </p:spPr>
        <p:txBody>
          <a:bodyPr/>
          <a:lstStyle/>
          <a:p>
            <a:pPr marL="0" indent="711200" algn="just">
              <a:buNone/>
            </a:pPr>
            <a:r>
              <a:rPr lang="ru-RU" sz="3200" i="1" dirty="0" smtClean="0"/>
              <a:t>Посвятить ему стихотворение, удивить нас, объединение в союз, дрожать от холода, прославлять героев, поздним вечером, разглядеть в темноте, вьется на ветру, отдаляться от дома, утешать ребенка, опускается на парашюте. Потянул за рукав, тряхнула ветками, тихая ночь, почувствовать фальшь, время за полночь, развеваться на ветру.</a:t>
            </a:r>
            <a:endParaRPr lang="ru-RU" sz="32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57</TotalTime>
  <Words>419</Words>
  <Application>Microsoft Office PowerPoint</Application>
  <PresentationFormat>Экран (4:3)</PresentationFormat>
  <Paragraphs>65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Справедливость</vt:lpstr>
      <vt:lpstr>Слайд 1</vt:lpstr>
      <vt:lpstr>Слайд 2</vt:lpstr>
      <vt:lpstr>Слайд 3</vt:lpstr>
      <vt:lpstr>Кластер   «Имя существительное»</vt:lpstr>
      <vt:lpstr>Объяснительный диктант</vt:lpstr>
      <vt:lpstr>Орфографический диктант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1</cp:lastModifiedBy>
  <cp:revision>14</cp:revision>
  <dcterms:created xsi:type="dcterms:W3CDTF">2014-02-13T17:13:31Z</dcterms:created>
  <dcterms:modified xsi:type="dcterms:W3CDTF">2014-02-13T18:15:20Z</dcterms:modified>
</cp:coreProperties>
</file>