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Обособленные определения и приложения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9" t="35346" r="1037" b="19245"/>
          <a:stretch/>
        </p:blipFill>
        <p:spPr>
          <a:xfrm>
            <a:off x="323528" y="116632"/>
            <a:ext cx="8574656" cy="311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334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соответствия</a:t>
            </a:r>
            <a:r>
              <a:rPr lang="ru-RU" dirty="0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712968" cy="55446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__ </a:t>
            </a:r>
            <a:r>
              <a:rPr lang="ru-RU" dirty="0"/>
              <a:t>а) Настало утро, серенькое, тёплое. </a:t>
            </a:r>
            <a:br>
              <a:rPr lang="ru-RU" dirty="0"/>
            </a:br>
            <a:r>
              <a:rPr lang="ru-RU" dirty="0"/>
              <a:t>__ б) Вскоре вышла и хозяйка, женщина пожилых лет. </a:t>
            </a:r>
            <a:br>
              <a:rPr lang="ru-RU" dirty="0"/>
            </a:br>
            <a:r>
              <a:rPr lang="ru-RU" dirty="0"/>
              <a:t>__ в) Трава, сгибаемая ударами ветра и дождя, ложилась на землю. </a:t>
            </a:r>
            <a:br>
              <a:rPr lang="ru-RU" dirty="0"/>
            </a:br>
            <a:r>
              <a:rPr lang="ru-RU" dirty="0"/>
              <a:t>__ г) Оглушённый падением, Григорий еле поднялся на ноги. </a:t>
            </a:r>
            <a:br>
              <a:rPr lang="ru-RU" dirty="0"/>
            </a:br>
            <a:r>
              <a:rPr lang="ru-RU" dirty="0"/>
              <a:t>__ д) Талантливый артист, он всегда пользовался успехом у </a:t>
            </a:r>
            <a:r>
              <a:rPr lang="ru-RU" dirty="0" smtClean="0"/>
              <a:t>зрителей</a:t>
            </a:r>
            <a:r>
              <a:rPr lang="ru-RU" dirty="0"/>
              <a:t>. </a:t>
            </a:r>
            <a:endParaRPr lang="ru-RU" dirty="0" smtClean="0"/>
          </a:p>
          <a:p>
            <a:pPr marL="800100" lvl="2" indent="0">
              <a:buNone/>
            </a:pPr>
            <a:r>
              <a:rPr lang="ru-RU" sz="2800" dirty="0" smtClean="0"/>
              <a:t>1</a:t>
            </a:r>
            <a:r>
              <a:rPr lang="ru-RU" sz="2800" dirty="0"/>
              <a:t>. приложение, стоящее после определяемого слова </a:t>
            </a:r>
            <a:br>
              <a:rPr lang="ru-RU" sz="2800" dirty="0"/>
            </a:br>
            <a:r>
              <a:rPr lang="ru-RU" sz="2800" dirty="0"/>
              <a:t>2. определение имеет добавочное </a:t>
            </a:r>
            <a:r>
              <a:rPr lang="ru-RU" sz="2800" dirty="0" smtClean="0"/>
              <a:t>обстоятельственное значение</a:t>
            </a:r>
            <a:r>
              <a:rPr lang="ru-RU" sz="2800" dirty="0"/>
              <a:t>. </a:t>
            </a:r>
            <a:br>
              <a:rPr lang="ru-RU" sz="2800" dirty="0"/>
            </a:br>
            <a:r>
              <a:rPr lang="ru-RU" sz="2800" dirty="0"/>
              <a:t>4. два нераспространенных определения, стоящих после определяемого слова </a:t>
            </a:r>
            <a:br>
              <a:rPr lang="ru-RU" sz="2800" dirty="0"/>
            </a:br>
            <a:r>
              <a:rPr lang="ru-RU" sz="2800" dirty="0"/>
              <a:t>3. распространенное определение, стоящее после определяемого слова </a:t>
            </a:r>
            <a:br>
              <a:rPr lang="ru-RU" sz="2800" dirty="0"/>
            </a:br>
            <a:r>
              <a:rPr lang="ru-RU" sz="2800" dirty="0"/>
              <a:t>5. приложение, относящееся к личному местоимению </a:t>
            </a:r>
          </a:p>
        </p:txBody>
      </p:sp>
    </p:spTree>
    <p:extLst>
      <p:ext uri="{BB962C8B-B14F-4D97-AF65-F5344CB8AC3E}">
        <p14:creationId xmlns:p14="http://schemas.microsoft.com/office/powerpoint/2010/main" val="2533368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 каких предложениях причастные обороты необходимо </a:t>
            </a:r>
            <a:r>
              <a:rPr lang="ru-RU" dirty="0" smtClean="0"/>
              <a:t>обособить</a:t>
            </a:r>
            <a:r>
              <a:rPr lang="ru-RU" dirty="0"/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9715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Укажи причину обособления: </a:t>
            </a:r>
          </a:p>
          <a:p>
            <a:pPr marL="0" indent="0">
              <a:buNone/>
            </a:pPr>
            <a:r>
              <a:rPr lang="ru-RU" b="1" dirty="0" smtClean="0"/>
              <a:t>1 — стоит после определяемого слова; </a:t>
            </a:r>
          </a:p>
          <a:p>
            <a:pPr marL="0" indent="0">
              <a:buNone/>
            </a:pPr>
            <a:r>
              <a:rPr lang="ru-RU" b="1" dirty="0" smtClean="0"/>
              <a:t>2 — имеет добавочное обстоятельственное значение; </a:t>
            </a:r>
          </a:p>
          <a:p>
            <a:pPr marL="0" indent="0">
              <a:buNone/>
            </a:pPr>
            <a:r>
              <a:rPr lang="ru-RU" b="1" dirty="0" smtClean="0"/>
              <a:t>3 — относится к личному местоимению. </a:t>
            </a:r>
            <a:br>
              <a:rPr lang="ru-RU" b="1" dirty="0" smtClean="0"/>
            </a:br>
            <a:endParaRPr lang="ru-RU" b="1" dirty="0" smtClean="0"/>
          </a:p>
          <a:p>
            <a:pPr marL="0" indent="0">
              <a:buNone/>
            </a:pPr>
            <a:r>
              <a:rPr lang="ru-RU" sz="3800" dirty="0" smtClean="0"/>
              <a:t>а</a:t>
            </a:r>
            <a:r>
              <a:rPr lang="ru-RU" sz="3800" dirty="0"/>
              <a:t>) Под ногами шуршат жёлтые листья покрывающие густым слоем дорожку. </a:t>
            </a:r>
            <a:br>
              <a:rPr lang="ru-RU" sz="3800" dirty="0"/>
            </a:br>
            <a:r>
              <a:rPr lang="ru-RU" sz="3800" dirty="0"/>
              <a:t>б) Кажется, что величаво приосанившийся курган караулит степь. </a:t>
            </a:r>
            <a:br>
              <a:rPr lang="ru-RU" sz="3800" dirty="0"/>
            </a:br>
            <a:r>
              <a:rPr lang="ru-RU" sz="3800" dirty="0" smtClean="0"/>
              <a:t>в</a:t>
            </a:r>
            <a:r>
              <a:rPr lang="ru-RU" sz="3800" dirty="0"/>
              <a:t>) В воздухе стоял морозный блеск захватывающий при </a:t>
            </a:r>
            <a:r>
              <a:rPr lang="ru-RU" sz="3800" dirty="0" err="1"/>
              <a:t>ды</a:t>
            </a:r>
            <a:r>
              <a:rPr lang="ru-RU" sz="3800" dirty="0"/>
              <a:t> </a:t>
            </a:r>
            <a:r>
              <a:rPr lang="ru-RU" sz="3800" dirty="0" err="1"/>
              <a:t>хании</a:t>
            </a:r>
            <a:r>
              <a:rPr lang="ru-RU" sz="3800" dirty="0"/>
              <a:t> горло. </a:t>
            </a:r>
            <a:br>
              <a:rPr lang="ru-RU" sz="3800" dirty="0"/>
            </a:br>
            <a:r>
              <a:rPr lang="ru-RU" sz="3800" dirty="0" smtClean="0"/>
              <a:t>г</a:t>
            </a:r>
            <a:r>
              <a:rPr lang="ru-RU" sz="3800" dirty="0"/>
              <a:t>) В зеркальных окнах башни пылало только что подняв </a:t>
            </a:r>
            <a:r>
              <a:rPr lang="ru-RU" sz="3800" dirty="0" err="1"/>
              <a:t>шееся</a:t>
            </a:r>
            <a:r>
              <a:rPr lang="ru-RU" sz="3800" dirty="0"/>
              <a:t> солнце. </a:t>
            </a:r>
            <a:endParaRPr lang="ru-RU" sz="3800" dirty="0" smtClean="0"/>
          </a:p>
          <a:p>
            <a:pPr marL="0" indent="0">
              <a:buNone/>
            </a:pPr>
            <a:r>
              <a:rPr lang="ru-RU" sz="3800" dirty="0" smtClean="0"/>
              <a:t>д</a:t>
            </a:r>
            <a:r>
              <a:rPr lang="ru-RU" sz="3800" dirty="0"/>
              <a:t>) Окутанная мглистым утренним воздухом. Москва слабо серебрилась под крылом самолёта. </a:t>
            </a:r>
            <a:endParaRPr lang="ru-RU" sz="3800" dirty="0" smtClean="0"/>
          </a:p>
          <a:p>
            <a:pPr marL="0" indent="0">
              <a:buNone/>
            </a:pPr>
            <a:r>
              <a:rPr lang="ru-RU" sz="3800" dirty="0" smtClean="0"/>
              <a:t>е</a:t>
            </a:r>
            <a:r>
              <a:rPr lang="ru-RU" sz="3800" dirty="0"/>
              <a:t>) Волнуемый воспоминаниями я забылся тяжёлым сном. </a:t>
            </a:r>
          </a:p>
        </p:txBody>
      </p:sp>
    </p:spTree>
    <p:extLst>
      <p:ext uri="{BB962C8B-B14F-4D97-AF65-F5344CB8AC3E}">
        <p14:creationId xmlns:p14="http://schemas.microsoft.com/office/powerpoint/2010/main" val="2510731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Какие предложения осложнены обособленными определениями? </a:t>
            </a:r>
            <a:r>
              <a:rPr lang="ru-RU" sz="3200" dirty="0" smtClean="0"/>
              <a:t>Расставь </a:t>
            </a:r>
            <a:r>
              <a:rPr lang="ru-RU" sz="3200" dirty="0"/>
              <a:t>знаки препинания в этих предложениях.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435280" cy="47525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а</a:t>
            </a:r>
            <a:r>
              <a:rPr lang="ru-RU" dirty="0"/>
              <a:t>) Мягко </a:t>
            </a:r>
            <a:r>
              <a:rPr lang="ru-RU" dirty="0" err="1"/>
              <a:t>похрустывая</a:t>
            </a:r>
            <a:r>
              <a:rPr lang="ru-RU" dirty="0"/>
              <a:t> пухом рассыпается под ногами снег. </a:t>
            </a:r>
            <a:br>
              <a:rPr lang="ru-RU" dirty="0"/>
            </a:br>
            <a:r>
              <a:rPr lang="ru-RU" dirty="0"/>
              <a:t>б) Голос его был тих вкрадчив и </a:t>
            </a:r>
            <a:r>
              <a:rPr lang="ru-RU" dirty="0" err="1"/>
              <a:t>неуверен</a:t>
            </a:r>
            <a:r>
              <a:rPr lang="ru-RU" dirty="0"/>
              <a:t>. </a:t>
            </a:r>
            <a:br>
              <a:rPr lang="ru-RU" dirty="0"/>
            </a:br>
            <a:r>
              <a:rPr lang="ru-RU" dirty="0"/>
              <a:t>в) Нестройные но воодушевлённые звуки понеслись по </a:t>
            </a:r>
            <a:r>
              <a:rPr lang="ru-RU" dirty="0" smtClean="0"/>
              <a:t>роще</a:t>
            </a:r>
            <a:r>
              <a:rPr lang="ru-RU" dirty="0"/>
              <a:t>. </a:t>
            </a:r>
            <a:br>
              <a:rPr lang="ru-RU" dirty="0"/>
            </a:br>
            <a:r>
              <a:rPr lang="ru-RU" dirty="0"/>
              <a:t>г) Дождь нудный и бесконечный всё ещё лил и лил. </a:t>
            </a:r>
            <a:br>
              <a:rPr lang="ru-RU" dirty="0"/>
            </a:br>
            <a:r>
              <a:rPr lang="ru-RU" dirty="0"/>
              <a:t>д) Гроза медленно накоплявшаяся за весь этот жаркий день разразилась с необыкновенной силой. </a:t>
            </a:r>
            <a:br>
              <a:rPr lang="ru-RU" dirty="0"/>
            </a:br>
            <a:r>
              <a:rPr lang="ru-RU" dirty="0"/>
              <a:t>е) Сначала они только молча разглядывали беспомощную пугливо озиравшуюся по сторонам девушку. </a:t>
            </a:r>
          </a:p>
        </p:txBody>
      </p:sp>
    </p:spTree>
    <p:extLst>
      <p:ext uri="{BB962C8B-B14F-4D97-AF65-F5344CB8AC3E}">
        <p14:creationId xmlns:p14="http://schemas.microsoft.com/office/powerpoint/2010/main" val="1698652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Отметь предложения, в которых допущены пунктуационные </a:t>
            </a:r>
            <a:r>
              <a:rPr lang="ru-RU" sz="3200" dirty="0" smtClean="0"/>
              <a:t>ошибки</a:t>
            </a:r>
            <a:r>
              <a:rPr lang="ru-RU" sz="3200" dirty="0"/>
              <a:t>. Исправь их.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525658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dirty="0" smtClean="0"/>
              <a:t>а)И </a:t>
            </a:r>
            <a:r>
              <a:rPr lang="ru-RU" dirty="0"/>
              <a:t>снился мне, сияющий </a:t>
            </a:r>
            <a:r>
              <a:rPr lang="ru-RU" dirty="0" smtClean="0"/>
              <a:t>огнями вечерний </a:t>
            </a:r>
            <a:r>
              <a:rPr lang="ru-RU" dirty="0"/>
              <a:t>пир в родимой стороне. </a:t>
            </a:r>
            <a:br>
              <a:rPr lang="ru-RU" dirty="0"/>
            </a:br>
            <a:r>
              <a:rPr lang="ru-RU" dirty="0"/>
              <a:t>б)Между тем мне, одетому всё ещё по-московски, сделалось жарко. </a:t>
            </a:r>
            <a:br>
              <a:rPr lang="ru-RU" dirty="0"/>
            </a:br>
            <a:r>
              <a:rPr lang="ru-RU" dirty="0"/>
              <a:t>в)И глаза его маленькие и светлые, остро поблёскивали в глубоких глазницах. </a:t>
            </a:r>
            <a:r>
              <a:rPr lang="ru-RU" dirty="0" smtClean="0"/>
              <a:t>								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г)Свернувшаяся от мороза листва, шуршит под ногами. </a:t>
            </a:r>
            <a:br>
              <a:rPr lang="ru-RU" dirty="0"/>
            </a:br>
            <a:r>
              <a:rPr lang="ru-RU" dirty="0"/>
              <a:t>д)Утомлённый утренней прогулкой я медленно брёл по аллее сада. </a:t>
            </a:r>
            <a:br>
              <a:rPr lang="ru-RU" dirty="0"/>
            </a:br>
            <a:r>
              <a:rPr lang="ru-RU" dirty="0"/>
              <a:t>е)Но всё-таки мы, охотники, не очень боимся встречи с хозяином леса. </a:t>
            </a:r>
            <a:r>
              <a:rPr lang="ru-RU" dirty="0" smtClean="0"/>
              <a:t>									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ж)Не стану описывать всех рыболовных приключений, происшедших со мною на причале, и, оказавших на меня такое сильное воздействие. </a:t>
            </a:r>
            <a:endParaRPr lang="ru-RU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ru-RU" dirty="0" smtClean="0"/>
              <a:t>з)Три </a:t>
            </a:r>
            <a:r>
              <a:rPr lang="ru-RU" dirty="0"/>
              <a:t>дня кряду моё внимание привлекала эта коренастая, плотная фигура и лицо восточного типа обрамлённое </a:t>
            </a:r>
            <a:r>
              <a:rPr lang="ru-RU" dirty="0" smtClean="0"/>
              <a:t>красивой </a:t>
            </a:r>
            <a:r>
              <a:rPr lang="ru-RU" dirty="0"/>
              <a:t>бородой. </a:t>
            </a:r>
            <a:br>
              <a:rPr lang="ru-RU" dirty="0"/>
            </a:br>
            <a:r>
              <a:rPr lang="ru-RU" dirty="0"/>
              <a:t>и) Мне человеку в костюме босяка трудно было вызвать его на разговор. </a:t>
            </a:r>
          </a:p>
        </p:txBody>
      </p:sp>
    </p:spTree>
    <p:extLst>
      <p:ext uri="{BB962C8B-B14F-4D97-AF65-F5344CB8AC3E}">
        <p14:creationId xmlns:p14="http://schemas.microsoft.com/office/powerpoint/2010/main" val="3502029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419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96</Words>
  <Application>Microsoft Office PowerPoint</Application>
  <PresentationFormat>Экран (4:3)</PresentationFormat>
  <Paragraphs>17</Paragraphs>
  <Slides>6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Найти соответствия </vt:lpstr>
      <vt:lpstr>В каких предложениях причастные обороты необходимо обособить?</vt:lpstr>
      <vt:lpstr>Какие предложения осложнены обособленными определениями? Расставь знаки препинания в этих предложениях. </vt:lpstr>
      <vt:lpstr>Отметь предложения, в которых допущены пунктуационные ошибки. Исправь их. 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Техно парк</cp:lastModifiedBy>
  <cp:revision>7</cp:revision>
  <dcterms:created xsi:type="dcterms:W3CDTF">2016-11-29T20:12:30Z</dcterms:created>
  <dcterms:modified xsi:type="dcterms:W3CDTF">2021-02-23T19:33:20Z</dcterms:modified>
</cp:coreProperties>
</file>