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46DFFB06-11C0-432E-9796-0C4F7B1C7F79}"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6DFFB06-11C0-432E-9796-0C4F7B1C7F79}"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46DFFB06-11C0-432E-9796-0C4F7B1C7F79}"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DFFB06-11C0-432E-9796-0C4F7B1C7F7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0D63C012-1CA9-4F00-BD84-7581EA182FA1}" type="datetimeFigureOut">
              <a:rPr lang="ru-RU" smtClean="0"/>
              <a:pPr/>
              <a:t>18.01.2012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6DFFB06-11C0-432E-9796-0C4F7B1C7F79}"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D63C012-1CA9-4F00-BD84-7581EA182FA1}" type="datetimeFigureOut">
              <a:rPr lang="ru-RU" smtClean="0"/>
              <a:pPr/>
              <a:t>18.01.2012</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6DFFB06-11C0-432E-9796-0C4F7B1C7F79}"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214414" y="359898"/>
            <a:ext cx="7624786" cy="3354854"/>
          </a:xfrm>
        </p:spPr>
        <p:txBody>
          <a:bodyPr>
            <a:normAutofit fontScale="90000"/>
          </a:bodyPr>
          <a:lstStyle/>
          <a:p>
            <a:pPr algn="ctr"/>
            <a:r>
              <a:rPr lang="ru-RU" b="1" dirty="0" smtClean="0">
                <a:latin typeface="Times New Roman" pitchFamily="18" charset="0"/>
                <a:cs typeface="Times New Roman" pitchFamily="18" charset="0"/>
              </a:rPr>
              <a:t>Методическая разработка урока «Подготовка к написанию сжатого изложения</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в экзаменационной работе ГИА»</a:t>
            </a:r>
            <a:r>
              <a:rPr lang="ru-RU" dirty="0" smtClean="0"/>
              <a:t/>
            </a:r>
            <a:br>
              <a:rPr lang="ru-RU" dirty="0" smtClean="0"/>
            </a:br>
            <a:endParaRPr lang="ru-RU" dirty="0"/>
          </a:p>
        </p:txBody>
      </p:sp>
      <p:sp>
        <p:nvSpPr>
          <p:cNvPr id="5" name="Подзаголовок 4"/>
          <p:cNvSpPr>
            <a:spLocks noGrp="1"/>
          </p:cNvSpPr>
          <p:nvPr>
            <p:ph type="subTitle" idx="1"/>
          </p:nvPr>
        </p:nvSpPr>
        <p:spPr>
          <a:xfrm>
            <a:off x="1285852" y="3786190"/>
            <a:ext cx="7406640" cy="1752600"/>
          </a:xfrm>
        </p:spPr>
        <p:txBody>
          <a:bodyPr/>
          <a:lstStyle/>
          <a:p>
            <a:pPr algn="ctr"/>
            <a:r>
              <a:rPr lang="ru-RU" dirty="0" smtClean="0"/>
              <a:t>Подготовила </a:t>
            </a:r>
            <a:r>
              <a:rPr lang="ru-RU" dirty="0" err="1" smtClean="0"/>
              <a:t>Рослякова</a:t>
            </a:r>
            <a:r>
              <a:rPr lang="ru-RU" dirty="0" smtClean="0"/>
              <a:t> Елена Владимировна, учитель русского языка и литературы </a:t>
            </a:r>
          </a:p>
          <a:p>
            <a:pPr algn="ctr"/>
            <a:r>
              <a:rPr lang="ru-RU" dirty="0" smtClean="0"/>
              <a:t>МОУ «Средняя общеобразовательная школа №4» г. Воскресенска Московской области</a:t>
            </a:r>
          </a:p>
          <a:p>
            <a:pPr algn="ct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Содержимое 8"/>
          <p:cNvSpPr>
            <a:spLocks noGrp="1"/>
          </p:cNvSpPr>
          <p:nvPr>
            <p:ph idx="1"/>
          </p:nvPr>
        </p:nvSpPr>
        <p:spPr>
          <a:xfrm>
            <a:off x="1000100" y="285728"/>
            <a:ext cx="7933588" cy="6572272"/>
          </a:xfrm>
        </p:spPr>
        <p:txBody>
          <a:bodyPr>
            <a:noAutofit/>
          </a:bodyPr>
          <a:lstStyle/>
          <a:p>
            <a:pPr algn="just">
              <a:buNone/>
            </a:pPr>
            <a:r>
              <a:rPr lang="ru-RU" sz="1800" i="1" dirty="0" smtClean="0">
                <a:latin typeface="Times New Roman" pitchFamily="18" charset="0"/>
                <a:cs typeface="Times New Roman" pitchFamily="18" charset="0"/>
              </a:rPr>
              <a:t>       	(1)Последний день Масленицы – последнее воскресенье перед наступающим Великим постом. (2)Издавна в этот день и стар, и млад, и царь, и последний нищий просят друг у друга прощения за обиды вольные и невольные. (3)Этот день и поныне называется Прощеным воскресеньем.</a:t>
            </a:r>
            <a:endParaRPr lang="ru-RU" sz="1800" dirty="0" smtClean="0">
              <a:latin typeface="Times New Roman" pitchFamily="18" charset="0"/>
              <a:cs typeface="Times New Roman" pitchFamily="18" charset="0"/>
            </a:endParaRPr>
          </a:p>
          <a:p>
            <a:pPr algn="just">
              <a:buNone/>
            </a:pPr>
            <a:r>
              <a:rPr lang="ru-RU" sz="1800" i="1" dirty="0" smtClean="0">
                <a:latin typeface="Times New Roman" pitchFamily="18" charset="0"/>
                <a:cs typeface="Times New Roman" pitchFamily="18" charset="0"/>
              </a:rPr>
              <a:t>      	(4)Чин прощения появился в Египте. (5)Перед наступлением Великого поста монахи расходились по пустыне на сорок дней. (6)Некоторые из них уже не возвращались – погибали в пустыне.(7) Потому, расходясь, чтобы встретиться только на Пасху, монахи просили друг у друга прощения за все обиды, как перед смертью. (8)И, конечно, сами от души прощали всех. (9)Каждый понимал, что их встреча может оказаться последней. (10)Для того и существовал чин прощения – чтобы быть примиренным и прощенным со всеми.</a:t>
            </a:r>
            <a:endParaRPr lang="ru-RU" sz="1800" dirty="0" smtClean="0">
              <a:latin typeface="Times New Roman" pitchFamily="18" charset="0"/>
              <a:cs typeface="Times New Roman" pitchFamily="18" charset="0"/>
            </a:endParaRPr>
          </a:p>
          <a:p>
            <a:pPr algn="just">
              <a:buNone/>
            </a:pPr>
            <a:r>
              <a:rPr lang="ru-RU" sz="1800" i="1" dirty="0" smtClean="0">
                <a:latin typeface="Times New Roman" pitchFamily="18" charset="0"/>
                <a:cs typeface="Times New Roman" pitchFamily="18" charset="0"/>
              </a:rPr>
              <a:t>     	(11)А сейчас это еще один повод обратить внимание на своих родных. (12)Именно самых близких мы больше всего и обижаем. (13)Пусть ненароком, пусть вроде бы не явно, невниманием, например. (14)Думаешь, надо бы попросить прощения, да суета и спешка берут свое… (15)Прощеное воскресенье – это возможность остановиться, оглянуться на череду прожитых дней, ощутить ценность отношений с дорогими тебе людьми.</a:t>
            </a:r>
            <a:endParaRPr lang="ru-RU" sz="1800" dirty="0" smtClean="0">
              <a:latin typeface="Times New Roman" pitchFamily="18" charset="0"/>
              <a:cs typeface="Times New Roman" pitchFamily="18" charset="0"/>
            </a:endParaRPr>
          </a:p>
          <a:p>
            <a:pPr algn="just">
              <a:buNone/>
            </a:pPr>
            <a:endParaRPr lang="ru-RU" sz="1800" dirty="0">
              <a:latin typeface="Times New Roman" pitchFamily="18" charset="0"/>
              <a:cs typeface="Times New Roman" pitchFamily="18" charset="0"/>
            </a:endParaRPr>
          </a:p>
        </p:txBody>
      </p:sp>
      <p:sp>
        <p:nvSpPr>
          <p:cNvPr id="10" name="TextBox 9"/>
          <p:cNvSpPr txBox="1"/>
          <p:nvPr/>
        </p:nvSpPr>
        <p:spPr>
          <a:xfrm>
            <a:off x="214282" y="2285992"/>
            <a:ext cx="553998" cy="4357718"/>
          </a:xfrm>
          <a:prstGeom prst="rect">
            <a:avLst/>
          </a:prstGeom>
          <a:noFill/>
        </p:spPr>
        <p:txBody>
          <a:bodyPr vert="vert270" wrap="square" rtlCol="0">
            <a:spAutoFit/>
          </a:bodyPr>
          <a:lstStyle/>
          <a:p>
            <a:pPr algn="ctr"/>
            <a:r>
              <a:rPr lang="ru-RU" sz="2400" dirty="0" smtClean="0">
                <a:latin typeface="Times New Roman" pitchFamily="18" charset="0"/>
                <a:cs typeface="Times New Roman" pitchFamily="18" charset="0"/>
              </a:rPr>
              <a:t>Отрывок из статьи</a:t>
            </a:r>
            <a:r>
              <a:rPr lang="ru-RU" sz="2400" dirty="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О.Калашник</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00100" y="142852"/>
            <a:ext cx="7933588" cy="6715148"/>
          </a:xfrm>
        </p:spPr>
        <p:txBody>
          <a:bodyPr>
            <a:normAutofit fontScale="32500" lnSpcReduction="20000"/>
          </a:bodyPr>
          <a:lstStyle/>
          <a:p>
            <a:pPr algn="just">
              <a:buNone/>
            </a:pPr>
            <a:r>
              <a:rPr lang="ru-RU" sz="5500" i="1" dirty="0" smtClean="0">
                <a:latin typeface="Times New Roman" pitchFamily="18" charset="0"/>
                <a:cs typeface="Times New Roman" pitchFamily="18" charset="0"/>
              </a:rPr>
              <a:t>     	 (16)Многие из нас из собственного опыта хорошо знают, что простить гораздо легче, чем самому испросить прощения. (17)Легко ли обидеть другого человека? (18)Легко. (19)Легко ли обидеться самому? (20)Легко. (21)Легко ли простить? (22)Трудно. (23)Неудобно. (24)Не хочется. (25)Но прощать все-таки надо. (26) Да, это серьезный шаг – попросить прощения. (27)Недаром православные говорят, что самый трудный подвиг – это покаяние. (28)Радость искреннего прощения – огромное приобретение, возвращение друга, подруги, ребенка, их любви. (29)И благодаря этому – невероятное состояние великодушия.</a:t>
            </a:r>
            <a:endParaRPr lang="ru-RU" sz="5500" dirty="0" smtClean="0">
              <a:latin typeface="Times New Roman" pitchFamily="18" charset="0"/>
              <a:cs typeface="Times New Roman" pitchFamily="18" charset="0"/>
            </a:endParaRPr>
          </a:p>
          <a:p>
            <a:pPr algn="just">
              <a:buNone/>
            </a:pPr>
            <a:r>
              <a:rPr lang="ru-RU" sz="5500" i="1" dirty="0" smtClean="0">
                <a:latin typeface="Times New Roman" pitchFamily="18" charset="0"/>
                <a:cs typeface="Times New Roman" pitchFamily="18" charset="0"/>
              </a:rPr>
              <a:t>     	(30)Помните притчу о блудном сыне? (31)У отца было двое сыновей. (32)Младший, получив свою долю наследства, ушел из дома.(33) Живя распутно, все потратил. (34)Когда же стал терпеть нужду, то пришлось ему и питаться чем попало, и работать за гроши. (35)Решил он покаяться и вернуться в родной дом: «Сколько наемников у отца моего избыточествуют хлебом, а я умираю от голода! Встану, пойду к отцу и скажу ему: отче, я согрешил против неба и перед тобою, и уже недостоин называться твоим сыном. Прими меня в число наемников твоих». (36)Отец же искренне и с радостью принял вернувшегося сына. (37)Даже устроил в честь него богатое застолье. (38)Старший сын, увидев такой прием промотавшегося брата, возмутился.(39) Но услышал в ответ: «Сын мой! Ты всегда со мною, и все мое – твое. А о том надо было радоваться и веселиться, что брат твой сей был мертв, и ожил, пропал и нашелся».</a:t>
            </a:r>
            <a:endParaRPr lang="ru-RU" sz="5500" dirty="0" smtClean="0">
              <a:latin typeface="Times New Roman" pitchFamily="18" charset="0"/>
              <a:cs typeface="Times New Roman" pitchFamily="18" charset="0"/>
            </a:endParaRPr>
          </a:p>
          <a:p>
            <a:pPr algn="just">
              <a:buNone/>
            </a:pPr>
            <a:r>
              <a:rPr lang="ru-RU" sz="5500" i="1" dirty="0" smtClean="0">
                <a:latin typeface="Times New Roman" pitchFamily="18" charset="0"/>
                <a:cs typeface="Times New Roman" pitchFamily="18" charset="0"/>
              </a:rPr>
              <a:t>     	(40)Притча на то и притча, что многозначна, и каждый слышит в ней созвучное времени и своим представлениям о вечных истинах.  (41)Думается, сегодня история блудного сына в той или иной степени близка многим из нас…</a:t>
            </a:r>
            <a:endParaRPr lang="ru-RU" sz="5500" dirty="0" smtClean="0">
              <a:latin typeface="Times New Roman" pitchFamily="18" charset="0"/>
              <a:cs typeface="Times New Roman" pitchFamily="18" charset="0"/>
            </a:endParaRPr>
          </a:p>
          <a:p>
            <a:pPr>
              <a:buNone/>
            </a:pPr>
            <a:endParaRPr lang="ru-RU" dirty="0"/>
          </a:p>
        </p:txBody>
      </p:sp>
      <p:sp>
        <p:nvSpPr>
          <p:cNvPr id="4" name="TextBox 3"/>
          <p:cNvSpPr txBox="1"/>
          <p:nvPr/>
        </p:nvSpPr>
        <p:spPr>
          <a:xfrm>
            <a:off x="142844" y="2000240"/>
            <a:ext cx="553998" cy="4714908"/>
          </a:xfrm>
          <a:prstGeom prst="rect">
            <a:avLst/>
          </a:prstGeom>
          <a:noFill/>
        </p:spPr>
        <p:txBody>
          <a:bodyPr vert="vert270" wrap="square" rtlCol="0">
            <a:spAutoFit/>
          </a:bodyPr>
          <a:lstStyle/>
          <a:p>
            <a:pPr algn="ctr"/>
            <a:r>
              <a:rPr lang="ru-RU" sz="2400" dirty="0" smtClean="0">
                <a:latin typeface="Times New Roman" pitchFamily="18" charset="0"/>
                <a:cs typeface="Times New Roman" pitchFamily="18" charset="0"/>
              </a:rPr>
              <a:t>Отрывок из статьи </a:t>
            </a:r>
            <a:r>
              <a:rPr lang="ru-RU" sz="2400" dirty="0" err="1" smtClean="0">
                <a:latin typeface="Times New Roman" pitchFamily="18" charset="0"/>
                <a:cs typeface="Times New Roman" pitchFamily="18" charset="0"/>
              </a:rPr>
              <a:t>О.Калашник</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u-RU" dirty="0" smtClean="0"/>
              <a:t>Приёмы компрессии текста </a:t>
            </a:r>
            <a:endParaRPr lang="ru-RU" dirty="0"/>
          </a:p>
        </p:txBody>
      </p:sp>
      <p:sp>
        <p:nvSpPr>
          <p:cNvPr id="8" name="Текст 7"/>
          <p:cNvSpPr>
            <a:spLocks noGrp="1"/>
          </p:cNvSpPr>
          <p:nvPr>
            <p:ph type="body" idx="1"/>
          </p:nvPr>
        </p:nvSpPr>
        <p:spPr/>
        <p:txBody>
          <a:bodyPr/>
          <a:lstStyle/>
          <a:p>
            <a:pPr algn="ctr"/>
            <a:r>
              <a:rPr lang="ru-RU" sz="2800" b="1" dirty="0" smtClean="0">
                <a:latin typeface="Times New Roman" pitchFamily="18" charset="0"/>
                <a:cs typeface="Times New Roman" pitchFamily="18" charset="0"/>
              </a:rPr>
              <a:t>Исключение</a:t>
            </a:r>
            <a:endParaRPr lang="ru-RU" sz="2800" dirty="0">
              <a:latin typeface="Times New Roman" pitchFamily="18" charset="0"/>
              <a:cs typeface="Times New Roman" pitchFamily="18" charset="0"/>
            </a:endParaRPr>
          </a:p>
        </p:txBody>
      </p:sp>
      <p:sp>
        <p:nvSpPr>
          <p:cNvPr id="10" name="Текст 9"/>
          <p:cNvSpPr>
            <a:spLocks noGrp="1"/>
          </p:cNvSpPr>
          <p:nvPr>
            <p:ph type="body" sz="half" idx="3"/>
          </p:nvPr>
        </p:nvSpPr>
        <p:spPr/>
        <p:txBody>
          <a:bodyPr>
            <a:normAutofit/>
          </a:bodyPr>
          <a:lstStyle/>
          <a:p>
            <a:pPr algn="ctr"/>
            <a:r>
              <a:rPr lang="ru-RU" sz="2800" b="1" dirty="0" smtClean="0">
                <a:latin typeface="Times New Roman" pitchFamily="18" charset="0"/>
                <a:cs typeface="Times New Roman" pitchFamily="18" charset="0"/>
              </a:rPr>
              <a:t>Обобщение</a:t>
            </a:r>
            <a:endParaRPr lang="ru-RU" sz="2800" dirty="0">
              <a:latin typeface="Times New Roman" pitchFamily="18" charset="0"/>
              <a:cs typeface="Times New Roman" pitchFamily="18" charset="0"/>
            </a:endParaRPr>
          </a:p>
        </p:txBody>
      </p:sp>
      <p:sp>
        <p:nvSpPr>
          <p:cNvPr id="9" name="Содержимое 8"/>
          <p:cNvSpPr>
            <a:spLocks noGrp="1"/>
          </p:cNvSpPr>
          <p:nvPr>
            <p:ph sz="quarter" idx="2"/>
          </p:nvPr>
        </p:nvSpPr>
        <p:spPr>
          <a:xfrm>
            <a:off x="142844" y="969336"/>
            <a:ext cx="4337716" cy="4114800"/>
          </a:xfrm>
        </p:spPr>
        <p:txBody>
          <a:bodyPr>
            <a:normAutofit fontScale="92500"/>
          </a:bodyPr>
          <a:lstStyle/>
          <a:p>
            <a:pPr algn="just">
              <a:buNone/>
            </a:pPr>
            <a:r>
              <a:rPr lang="ru-RU" dirty="0" smtClean="0"/>
              <a:t>	</a:t>
            </a:r>
            <a:r>
              <a:rPr lang="ru-RU" dirty="0" smtClean="0">
                <a:latin typeface="Times New Roman" pitchFamily="18" charset="0"/>
                <a:cs typeface="Times New Roman" pitchFamily="18" charset="0"/>
              </a:rPr>
              <a:t>Удаление из текста вводных слов, однородных членов предложения, повторов, однотипных примеров, риторических вопросов и восклицаний, цитат, деталей, которые не влияют на ход авторской мысли, пояснений, рассуждений, описаний, слов, предложений, которые могут быть изъяты без ущерба для содержания</a:t>
            </a:r>
            <a:endParaRPr lang="ru-RU" dirty="0">
              <a:latin typeface="Times New Roman" pitchFamily="18" charset="0"/>
              <a:cs typeface="Times New Roman" pitchFamily="18" charset="0"/>
            </a:endParaRPr>
          </a:p>
        </p:txBody>
      </p:sp>
      <p:sp>
        <p:nvSpPr>
          <p:cNvPr id="11" name="Содержимое 10"/>
          <p:cNvSpPr>
            <a:spLocks noGrp="1"/>
          </p:cNvSpPr>
          <p:nvPr>
            <p:ph sz="quarter" idx="4"/>
          </p:nvPr>
        </p:nvSpPr>
        <p:spPr>
          <a:xfrm>
            <a:off x="4572000" y="969336"/>
            <a:ext cx="4143404" cy="4114800"/>
          </a:xfrm>
        </p:spPr>
        <p:txBody>
          <a:bodyPr>
            <a:normAutofit/>
          </a:bodyPr>
          <a:lstStyle/>
          <a:p>
            <a:pPr algn="just">
              <a:buNone/>
            </a:pPr>
            <a:r>
              <a:rPr lang="ru-RU" dirty="0" smtClean="0">
                <a:latin typeface="Times New Roman" pitchFamily="18" charset="0"/>
                <a:cs typeface="Times New Roman" pitchFamily="18" charset="0"/>
              </a:rPr>
              <a:t>	Объединение парцеллированных предложений,  ряда предложений, связанных одной мыслью, частей предложений, конкретных единичных фактов, событий, явлений.  </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Приёмы компрессии текста </a:t>
            </a:r>
            <a:endParaRPr lang="ru-RU" dirty="0"/>
          </a:p>
        </p:txBody>
      </p:sp>
      <p:sp>
        <p:nvSpPr>
          <p:cNvPr id="3" name="Текст 2"/>
          <p:cNvSpPr>
            <a:spLocks noGrp="1"/>
          </p:cNvSpPr>
          <p:nvPr>
            <p:ph type="body" idx="1"/>
          </p:nvPr>
        </p:nvSpPr>
        <p:spPr/>
        <p:txBody>
          <a:bodyPr/>
          <a:lstStyle/>
          <a:p>
            <a:pPr lvl="0" algn="ctr">
              <a:buClr>
                <a:srgbClr val="3891A7"/>
              </a:buClr>
            </a:pPr>
            <a:r>
              <a:rPr lang="ru-RU" sz="2800" b="1" dirty="0" smtClean="0">
                <a:solidFill>
                  <a:prstClr val="black"/>
                </a:solidFill>
                <a:latin typeface="Times New Roman" pitchFamily="18" charset="0"/>
                <a:cs typeface="Times New Roman" pitchFamily="18" charset="0"/>
              </a:rPr>
              <a:t>Исключение</a:t>
            </a:r>
            <a:endParaRPr lang="ru-RU" sz="2800" dirty="0" smtClean="0">
              <a:solidFill>
                <a:prstClr val="black"/>
              </a:solidFill>
              <a:latin typeface="Times New Roman" pitchFamily="18" charset="0"/>
              <a:cs typeface="Times New Roman" pitchFamily="18" charset="0"/>
            </a:endParaRPr>
          </a:p>
        </p:txBody>
      </p:sp>
      <p:sp>
        <p:nvSpPr>
          <p:cNvPr id="4" name="Текст 3"/>
          <p:cNvSpPr>
            <a:spLocks noGrp="1"/>
          </p:cNvSpPr>
          <p:nvPr>
            <p:ph type="body" sz="half" idx="3"/>
          </p:nvPr>
        </p:nvSpPr>
        <p:spPr/>
        <p:txBody>
          <a:bodyPr/>
          <a:lstStyle/>
          <a:p>
            <a:pPr algn="ctr"/>
            <a:r>
              <a:rPr lang="ru-RU" sz="2800" b="1" dirty="0" smtClean="0">
                <a:solidFill>
                  <a:prstClr val="black"/>
                </a:solidFill>
                <a:latin typeface="Times New Roman" pitchFamily="18" charset="0"/>
                <a:cs typeface="Times New Roman" pitchFamily="18" charset="0"/>
              </a:rPr>
              <a:t>Обобщение</a:t>
            </a:r>
            <a:endParaRPr lang="ru-RU" dirty="0"/>
          </a:p>
        </p:txBody>
      </p:sp>
      <p:sp>
        <p:nvSpPr>
          <p:cNvPr id="5" name="Содержимое 4"/>
          <p:cNvSpPr>
            <a:spLocks noGrp="1"/>
          </p:cNvSpPr>
          <p:nvPr>
            <p:ph sz="quarter" idx="2"/>
          </p:nvPr>
        </p:nvSpPr>
        <p:spPr>
          <a:xfrm>
            <a:off x="285720" y="969336"/>
            <a:ext cx="4194840" cy="4114800"/>
          </a:xfrm>
        </p:spPr>
        <p:txBody>
          <a:bodyPr>
            <a:normAutofit lnSpcReduction="10000"/>
          </a:bodyPr>
          <a:lstStyle/>
          <a:p>
            <a:pPr algn="just"/>
            <a:r>
              <a:rPr lang="ru-RU" sz="2000" i="1" dirty="0" smtClean="0"/>
              <a:t>Сказка  живет везде, во всем: в деревьях, листьях,  в самом ветре,  в  земле, в кресле, в  доме, в марте, в  тебе самом.</a:t>
            </a:r>
            <a:r>
              <a:rPr lang="ru-RU" sz="2000" dirty="0" smtClean="0"/>
              <a:t>       (Е.Кривченко)</a:t>
            </a:r>
            <a:r>
              <a:rPr lang="ru-RU" sz="2000" b="1" i="1" dirty="0" smtClean="0"/>
              <a:t> (22 слова)</a:t>
            </a:r>
            <a:r>
              <a:rPr lang="ru-RU" sz="2000" i="1" u="sng" dirty="0" smtClean="0"/>
              <a:t> </a:t>
            </a:r>
            <a:r>
              <a:rPr lang="ru-RU" sz="2000" u="sng" dirty="0" smtClean="0"/>
              <a:t>избыточными</a:t>
            </a:r>
            <a:r>
              <a:rPr lang="ru-RU" sz="2000" dirty="0" smtClean="0"/>
              <a:t> являются </a:t>
            </a:r>
            <a:r>
              <a:rPr lang="ru-RU" sz="2000" b="1" i="1" dirty="0" smtClean="0"/>
              <a:t>однородные обстоятельства, </a:t>
            </a:r>
            <a:r>
              <a:rPr lang="ru-RU" sz="2000" dirty="0" smtClean="0"/>
              <a:t>конкретизирующие обобщающие слова </a:t>
            </a:r>
            <a:r>
              <a:rPr lang="ru-RU" sz="2000" b="1" i="1" dirty="0" smtClean="0"/>
              <a:t>везде, во всем.</a:t>
            </a:r>
            <a:r>
              <a:rPr lang="ru-RU" sz="2000" dirty="0" smtClean="0"/>
              <a:t> Уберем эти однородные обстоятельства. </a:t>
            </a:r>
          </a:p>
          <a:p>
            <a:pPr algn="just"/>
            <a:r>
              <a:rPr lang="ru-RU" sz="2000" i="1" dirty="0" smtClean="0"/>
              <a:t>Сказка  живет везде, во всем</a:t>
            </a:r>
            <a:r>
              <a:rPr lang="ru-RU" sz="2000" b="1" dirty="0" smtClean="0"/>
              <a:t> </a:t>
            </a:r>
          </a:p>
          <a:p>
            <a:pPr algn="just">
              <a:buNone/>
            </a:pPr>
            <a:r>
              <a:rPr lang="ru-RU" sz="2000" b="1" i="1" dirty="0" smtClean="0"/>
              <a:t>	</a:t>
            </a:r>
            <a:r>
              <a:rPr lang="ru-RU" sz="2000" i="1" dirty="0" smtClean="0"/>
              <a:t>(</a:t>
            </a:r>
            <a:r>
              <a:rPr lang="ru-RU" sz="2000" b="1" i="1" dirty="0" smtClean="0"/>
              <a:t>5 слов)</a:t>
            </a:r>
            <a:endParaRPr lang="ru-RU" sz="2000" dirty="0">
              <a:latin typeface="Times New Roman" pitchFamily="18" charset="0"/>
              <a:cs typeface="Times New Roman" pitchFamily="18" charset="0"/>
            </a:endParaRPr>
          </a:p>
        </p:txBody>
      </p:sp>
      <p:sp>
        <p:nvSpPr>
          <p:cNvPr id="6" name="Содержимое 5"/>
          <p:cNvSpPr>
            <a:spLocks noGrp="1"/>
          </p:cNvSpPr>
          <p:nvPr>
            <p:ph sz="quarter" idx="4"/>
          </p:nvPr>
        </p:nvSpPr>
        <p:spPr/>
        <p:txBody>
          <a:bodyPr>
            <a:normAutofit/>
          </a:bodyPr>
          <a:lstStyle/>
          <a:p>
            <a:pPr algn="just"/>
            <a:r>
              <a:rPr lang="ru-RU" sz="2000" i="1" dirty="0" smtClean="0"/>
              <a:t>Сказки научат тебя быть добрым, ты увидишь, что они смогут  выручить из любой беды, в которую  ты  можешь угодить. Сказки покажут, как  веселый, но  слабый может победить сильного, но хмурого.</a:t>
            </a:r>
            <a:r>
              <a:rPr lang="ru-RU" sz="2000" dirty="0" smtClean="0"/>
              <a:t> </a:t>
            </a:r>
            <a:r>
              <a:rPr lang="ru-RU" sz="2000" b="1" i="1" dirty="0" smtClean="0"/>
              <a:t>(30 слов)</a:t>
            </a:r>
            <a:endParaRPr lang="ru-RU" sz="2000" dirty="0" smtClean="0"/>
          </a:p>
          <a:p>
            <a:pPr algn="just"/>
            <a:r>
              <a:rPr lang="ru-RU" sz="2000" i="1" dirty="0" smtClean="0"/>
              <a:t>Сказки научат доброте, оптимизму, выручат из беды. </a:t>
            </a:r>
            <a:r>
              <a:rPr lang="ru-RU" sz="2000" b="1" i="1" dirty="0" smtClean="0"/>
              <a:t>(7 слов)</a:t>
            </a:r>
            <a:endParaRPr lang="ru-RU" sz="2000" dirty="0" smtClean="0"/>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1428728" y="274638"/>
            <a:ext cx="7504960" cy="439718"/>
          </a:xfrm>
        </p:spPr>
        <p:txBody>
          <a:bodyPr>
            <a:normAutofit fontScale="90000"/>
          </a:bodyPr>
          <a:lstStyle/>
          <a:p>
            <a:r>
              <a:rPr lang="ru-RU" dirty="0" smtClean="0"/>
              <a:t>Окончательный вариант текста</a:t>
            </a:r>
            <a:endParaRPr lang="ru-RU" dirty="0"/>
          </a:p>
        </p:txBody>
      </p:sp>
      <p:sp>
        <p:nvSpPr>
          <p:cNvPr id="8" name="Содержимое 7"/>
          <p:cNvSpPr>
            <a:spLocks noGrp="1"/>
          </p:cNvSpPr>
          <p:nvPr>
            <p:ph idx="1"/>
          </p:nvPr>
        </p:nvSpPr>
        <p:spPr>
          <a:xfrm>
            <a:off x="714348" y="785794"/>
            <a:ext cx="8219340" cy="6072206"/>
          </a:xfrm>
        </p:spPr>
        <p:txBody>
          <a:bodyPr>
            <a:noAutofit/>
          </a:bodyPr>
          <a:lstStyle/>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В последнее воскресенье перед  Великим постом все просят друг у друга прощения за обиды вольные и невольные. Этот день называют Прощёным воскресеньем.</a:t>
            </a:r>
            <a:endParaRPr lang="ru-RU" sz="1600" dirty="0" smtClean="0">
              <a:latin typeface="Times New Roman" pitchFamily="18" charset="0"/>
              <a:ea typeface="Calibri"/>
              <a:cs typeface="Times New Roman" pitchFamily="18" charset="0"/>
            </a:endParaRPr>
          </a:p>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Чин прощения появился в Египте.</a:t>
            </a:r>
            <a:r>
              <a:rPr lang="ru-RU" sz="1600" dirty="0" smtClean="0">
                <a:latin typeface="Times New Roman" pitchFamily="18" charset="0"/>
                <a:ea typeface="Times New Roman"/>
                <a:cs typeface="Times New Roman" pitchFamily="18" charset="0"/>
              </a:rPr>
              <a:t> </a:t>
            </a:r>
            <a:r>
              <a:rPr lang="ru-RU" sz="1600" i="1" dirty="0" smtClean="0">
                <a:latin typeface="Times New Roman" pitchFamily="18" charset="0"/>
                <a:ea typeface="Times New Roman"/>
                <a:cs typeface="Times New Roman" pitchFamily="18" charset="0"/>
              </a:rPr>
              <a:t>Монахи, уходя перед Великим постом в пустыню на сорок дней, просили друг у друга прощения и сами от души прощали всех, потому что понимали, что их встреча  может оказаться последней.</a:t>
            </a:r>
            <a:r>
              <a:rPr lang="ru-RU" sz="1600" dirty="0" smtClean="0">
                <a:latin typeface="Times New Roman" pitchFamily="18" charset="0"/>
                <a:ea typeface="Times New Roman"/>
                <a:cs typeface="Times New Roman" pitchFamily="18" charset="0"/>
              </a:rPr>
              <a:t> </a:t>
            </a:r>
            <a:r>
              <a:rPr lang="ru-RU" sz="1600" i="1" dirty="0" smtClean="0">
                <a:latin typeface="Times New Roman" pitchFamily="18" charset="0"/>
                <a:ea typeface="Times New Roman"/>
                <a:cs typeface="Times New Roman" pitchFamily="18" charset="0"/>
              </a:rPr>
              <a:t>Для того и существовал чин прощения – чтобы быть примиренным и прощенным со всеми</a:t>
            </a:r>
            <a:r>
              <a:rPr lang="ru-RU" sz="1600" b="1" i="1" dirty="0" smtClean="0">
                <a:latin typeface="Times New Roman" pitchFamily="18" charset="0"/>
                <a:ea typeface="Times New Roman"/>
                <a:cs typeface="Times New Roman" pitchFamily="18" charset="0"/>
              </a:rPr>
              <a:t>.</a:t>
            </a:r>
            <a:endParaRPr lang="ru-RU" sz="1600" dirty="0" smtClean="0">
              <a:latin typeface="Times New Roman" pitchFamily="18" charset="0"/>
              <a:ea typeface="Calibri"/>
              <a:cs typeface="Times New Roman" pitchFamily="18" charset="0"/>
            </a:endParaRPr>
          </a:p>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Сейчас это еще один повод обратить внимание на своих родных, так как именно их мы больше всего и обижаем. Прощеное воскресенье – это возможность  ощутить ценность отношений с дорогими тебе людьми.</a:t>
            </a:r>
            <a:endParaRPr lang="ru-RU" sz="1600" dirty="0" smtClean="0">
              <a:latin typeface="Times New Roman" pitchFamily="18" charset="0"/>
              <a:ea typeface="Calibri"/>
              <a:cs typeface="Times New Roman" pitchFamily="18" charset="0"/>
            </a:endParaRPr>
          </a:p>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Простить легче, чем просить прощения. Покаяние – это самый трудный подвиг, а радость искреннего прощения – огромное приобретение.</a:t>
            </a:r>
            <a:endParaRPr lang="ru-RU" sz="1600" dirty="0" smtClean="0">
              <a:latin typeface="Times New Roman" pitchFamily="18" charset="0"/>
              <a:ea typeface="Calibri"/>
              <a:cs typeface="Times New Roman" pitchFamily="18" charset="0"/>
            </a:endParaRPr>
          </a:p>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В притче о блудном сыне отец искренне и с радостью принял прогулявшего свою долю наследства сына, который покаялся в своих грехах.</a:t>
            </a:r>
            <a:endParaRPr lang="ru-RU" sz="1600" dirty="0" smtClean="0">
              <a:latin typeface="Times New Roman" pitchFamily="18" charset="0"/>
              <a:ea typeface="Calibri"/>
              <a:cs typeface="Times New Roman" pitchFamily="18" charset="0"/>
            </a:endParaRPr>
          </a:p>
          <a:p>
            <a:pPr indent="283464" algn="just">
              <a:lnSpc>
                <a:spcPct val="115000"/>
              </a:lnSpc>
              <a:spcAft>
                <a:spcPts val="1000"/>
              </a:spcAft>
              <a:buNone/>
            </a:pPr>
            <a:r>
              <a:rPr lang="ru-RU" sz="1600" i="1" dirty="0" smtClean="0">
                <a:latin typeface="Times New Roman" pitchFamily="18" charset="0"/>
                <a:ea typeface="Times New Roman"/>
                <a:cs typeface="Times New Roman" pitchFamily="18" charset="0"/>
              </a:rPr>
              <a:t>И хотя  в притче каждый слышит созвучное своим представлениям о вечных истинах, сегодня история блудного сына близка многим.</a:t>
            </a:r>
            <a:endParaRPr lang="ru-RU" sz="1600" dirty="0" smtClean="0">
              <a:latin typeface="Times New Roman" pitchFamily="18" charset="0"/>
              <a:ea typeface="Calibri"/>
              <a:cs typeface="Times New Roman" pitchFamily="18" charset="0"/>
            </a:endParaRPr>
          </a:p>
          <a:p>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0"/>
            <a:ext cx="7498080" cy="785794"/>
          </a:xfrm>
        </p:spPr>
        <p:txBody>
          <a:bodyPr/>
          <a:lstStyle/>
          <a:p>
            <a:pPr algn="ctr"/>
            <a:r>
              <a:rPr lang="ru-RU" dirty="0" err="1" smtClean="0">
                <a:latin typeface="Times New Roman" pitchFamily="18" charset="0"/>
                <a:cs typeface="Times New Roman" pitchFamily="18" charset="0"/>
              </a:rPr>
              <a:t>Синквейн</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928662" y="714356"/>
            <a:ext cx="8005026" cy="5534044"/>
          </a:xfrm>
        </p:spPr>
        <p:txBody>
          <a:bodyPr>
            <a:normAutofit/>
          </a:bodyPr>
          <a:lstStyle/>
          <a:p>
            <a:pPr algn="just">
              <a:buFont typeface="Wingdings" pitchFamily="2" charset="2"/>
              <a:buChar char="v"/>
            </a:pPr>
            <a:r>
              <a:rPr lang="ru-RU"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1 строка – одно ключевое слово, определяющее содержание </a:t>
            </a:r>
            <a:r>
              <a:rPr lang="ru-RU" sz="2800" dirty="0" err="1" smtClean="0">
                <a:latin typeface="Times New Roman" pitchFamily="18" charset="0"/>
                <a:cs typeface="Times New Roman" pitchFamily="18" charset="0"/>
              </a:rPr>
              <a:t>синквейна</a:t>
            </a:r>
            <a:r>
              <a:rPr lang="ru-RU" sz="2800" dirty="0" smtClean="0">
                <a:latin typeface="Times New Roman" pitchFamily="18" charset="0"/>
                <a:cs typeface="Times New Roman" pitchFamily="18" charset="0"/>
              </a:rPr>
              <a:t>;</a:t>
            </a:r>
          </a:p>
          <a:p>
            <a:pPr algn="just">
              <a:buFont typeface="Wingdings" pitchFamily="2" charset="2"/>
              <a:buChar char="v"/>
            </a:pPr>
            <a:r>
              <a:rPr lang="ru-RU" sz="2800" dirty="0" smtClean="0">
                <a:latin typeface="Times New Roman" pitchFamily="18" charset="0"/>
                <a:cs typeface="Times New Roman" pitchFamily="18" charset="0"/>
              </a:rPr>
              <a:t> 2 строка – 2 прилагательных, характеризующих данное понятие;</a:t>
            </a:r>
          </a:p>
          <a:p>
            <a:pPr algn="just">
              <a:buFont typeface="Wingdings" pitchFamily="2" charset="2"/>
              <a:buChar char="v"/>
            </a:pPr>
            <a:r>
              <a:rPr lang="ru-RU" sz="2800" dirty="0" smtClean="0">
                <a:latin typeface="Times New Roman" pitchFamily="18" charset="0"/>
                <a:cs typeface="Times New Roman" pitchFamily="18" charset="0"/>
              </a:rPr>
              <a:t> 3 строка – 3 глагола, характеризующих действие в рамках заданной темы;</a:t>
            </a:r>
          </a:p>
          <a:p>
            <a:pPr algn="just">
              <a:buFont typeface="Wingdings" pitchFamily="2" charset="2"/>
              <a:buChar char="v"/>
            </a:pPr>
            <a:r>
              <a:rPr lang="ru-RU" sz="2800" dirty="0" smtClean="0">
                <a:latin typeface="Times New Roman" pitchFamily="18" charset="0"/>
                <a:cs typeface="Times New Roman" pitchFamily="18" charset="0"/>
              </a:rPr>
              <a:t> 4 строка – короткое предложение, раскрывающее суть темы или отношение к ней;</a:t>
            </a:r>
          </a:p>
          <a:p>
            <a:pPr algn="just">
              <a:buFont typeface="Wingdings" pitchFamily="2" charset="2"/>
              <a:buChar char="v"/>
            </a:pPr>
            <a:r>
              <a:rPr lang="ru-RU" sz="2800" dirty="0" smtClean="0">
                <a:latin typeface="Times New Roman" pitchFamily="18" charset="0"/>
                <a:cs typeface="Times New Roman" pitchFamily="18" charset="0"/>
              </a:rPr>
              <a:t> 5 строка – синоним ключевого слова (существительное)</a:t>
            </a:r>
          </a:p>
          <a:p>
            <a:pPr>
              <a:buFont typeface="Wingdings" pitchFamily="2" charset="2"/>
              <a:buChar char="v"/>
            </a:pPr>
            <a:endParaRPr lang="ru-RU"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itchFamily="18" charset="0"/>
                <a:cs typeface="Times New Roman" pitchFamily="18" charset="0"/>
              </a:rPr>
              <a:t>Домашнее задание</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ru-RU" dirty="0" smtClean="0">
                <a:latin typeface="Times New Roman" pitchFamily="18" charset="0"/>
                <a:cs typeface="Times New Roman" pitchFamily="18" charset="0"/>
              </a:rPr>
              <a:t>	Написать </a:t>
            </a:r>
            <a:r>
              <a:rPr lang="ru-RU" dirty="0" smtClean="0">
                <a:latin typeface="Times New Roman" pitchFamily="18" charset="0"/>
                <a:cs typeface="Times New Roman" pitchFamily="18" charset="0"/>
              </a:rPr>
              <a:t>сочинение «Зачем нужно учиться прощать и просить прощения?»</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66</TotalTime>
  <Words>418</Words>
  <Application>Microsoft Office PowerPoint</Application>
  <PresentationFormat>Экран (4:3)</PresentationFormat>
  <Paragraphs>39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Солнцестояние</vt:lpstr>
      <vt:lpstr>Методическая разработка урока «Подготовка к написанию сжатого изложения в экзаменационной работе ГИА» </vt:lpstr>
      <vt:lpstr>Слайд 2</vt:lpstr>
      <vt:lpstr>Слайд 3</vt:lpstr>
      <vt:lpstr>Приёмы компрессии текста </vt:lpstr>
      <vt:lpstr>Приёмы компрессии текста </vt:lpstr>
      <vt:lpstr>Окончательный вариант текста</vt:lpstr>
      <vt:lpstr>Синквейн</vt:lpstr>
      <vt:lpstr>Домашнее задание</vt:lpstr>
    </vt:vector>
  </TitlesOfParts>
  <Company>Wolfish Lair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Рослякова</dc:creator>
  <cp:lastModifiedBy>Рослякова</cp:lastModifiedBy>
  <cp:revision>9</cp:revision>
  <dcterms:created xsi:type="dcterms:W3CDTF">2012-01-18T12:45:08Z</dcterms:created>
  <dcterms:modified xsi:type="dcterms:W3CDTF">2012-01-18T14:00:11Z</dcterms:modified>
</cp:coreProperties>
</file>