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406640" cy="792088"/>
          </a:xfrm>
        </p:spPr>
        <p:txBody>
          <a:bodyPr/>
          <a:lstStyle/>
          <a:p>
            <a:pPr algn="ctr"/>
            <a:r>
              <a:rPr lang="ru-RU" dirty="0" smtClean="0"/>
              <a:t>Пятое сентября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Речь. Для чего людям нужна речь?</a:t>
            </a:r>
            <a:endParaRPr lang="ru-RU" sz="3600" dirty="0"/>
          </a:p>
        </p:txBody>
      </p:sp>
      <p:pic>
        <p:nvPicPr>
          <p:cNvPr id="4" name="Рисунок 3" descr="2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3284984"/>
            <a:ext cx="2880320" cy="2880320"/>
          </a:xfrm>
          <a:prstGeom prst="rect">
            <a:avLst/>
          </a:prstGeom>
        </p:spPr>
      </p:pic>
      <p:pic>
        <p:nvPicPr>
          <p:cNvPr id="5" name="Рисунок 4" descr="c0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32656"/>
            <a:ext cx="1759349" cy="1512168"/>
          </a:xfrm>
          <a:prstGeom prst="rect">
            <a:avLst/>
          </a:prstGeom>
        </p:spPr>
      </p:pic>
      <p:pic>
        <p:nvPicPr>
          <p:cNvPr id="6" name="Рисунок 5" descr="MOI2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4288" y="476672"/>
            <a:ext cx="1612215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26184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Способы выражения мыслей человека</a:t>
            </a:r>
            <a:endParaRPr lang="ru-RU" dirty="0"/>
          </a:p>
        </p:txBody>
      </p:sp>
      <p:pic>
        <p:nvPicPr>
          <p:cNvPr id="9" name="Рисунок 8" descr="VFnokmZ4Ht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2924944"/>
            <a:ext cx="2480196" cy="1761031"/>
          </a:xfrm>
          <a:prstGeom prst="rect">
            <a:avLst/>
          </a:prstGeom>
        </p:spPr>
      </p:pic>
      <p:pic>
        <p:nvPicPr>
          <p:cNvPr id="8" name="Рисунок 7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4725144"/>
            <a:ext cx="2160240" cy="1440160"/>
          </a:xfrm>
          <a:prstGeom prst="rect">
            <a:avLst/>
          </a:prstGeom>
        </p:spPr>
      </p:pic>
      <p:pic>
        <p:nvPicPr>
          <p:cNvPr id="10" name="Рисунок 9" descr="нет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4288" y="4149079"/>
            <a:ext cx="1835696" cy="2513157"/>
          </a:xfrm>
          <a:prstGeom prst="rect">
            <a:avLst/>
          </a:prstGeom>
        </p:spPr>
      </p:pic>
      <p:pic>
        <p:nvPicPr>
          <p:cNvPr id="11" name="Рисунок 10" descr="виват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1484784"/>
            <a:ext cx="1257300" cy="1428750"/>
          </a:xfrm>
          <a:prstGeom prst="rect">
            <a:avLst/>
          </a:prstGeom>
        </p:spPr>
      </p:pic>
      <p:pic>
        <p:nvPicPr>
          <p:cNvPr id="12" name="Рисунок 11" descr="The_Music_Love_Project_11_by_YPT_Love_Me_Dea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4005064"/>
            <a:ext cx="4716016" cy="2888940"/>
          </a:xfrm>
          <a:prstGeom prst="rect">
            <a:avLst/>
          </a:prstGeom>
        </p:spPr>
      </p:pic>
      <p:pic>
        <p:nvPicPr>
          <p:cNvPr id="13" name="Рисунок 12" descr="30156977_Leonid_Afremov_Tanec_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72200" y="980728"/>
            <a:ext cx="2639938" cy="3265903"/>
          </a:xfrm>
          <a:prstGeom prst="rect">
            <a:avLst/>
          </a:prstGeom>
        </p:spPr>
      </p:pic>
      <p:pic>
        <p:nvPicPr>
          <p:cNvPr id="4" name="Содержимое 3" descr="162.jpg"/>
          <p:cNvPicPr>
            <a:picLocks noGrp="1" noChangeAspect="1"/>
          </p:cNvPicPr>
          <p:nvPr>
            <p:ph idx="1"/>
          </p:nvPr>
        </p:nvPicPr>
        <p:blipFill>
          <a:blip r:embed="rId8" cstate="print"/>
          <a:stretch>
            <a:fillRect/>
          </a:stretch>
        </p:blipFill>
        <p:spPr>
          <a:xfrm>
            <a:off x="0" y="1124744"/>
            <a:ext cx="4762281" cy="2914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Речь -это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Способность пользоваться языком слов. </a:t>
            </a:r>
          </a:p>
          <a:p>
            <a:r>
              <a:rPr lang="ru-RU" dirty="0" smtClean="0"/>
              <a:t>2. Звучащий язык, язык в момент произношения. </a:t>
            </a:r>
          </a:p>
          <a:p>
            <a:r>
              <a:rPr lang="ru-RU" dirty="0" smtClean="0"/>
              <a:t>3. Публичное выступление.</a:t>
            </a:r>
          </a:p>
        </p:txBody>
      </p:sp>
      <p:pic>
        <p:nvPicPr>
          <p:cNvPr id="4" name="Рисунок 3" descr="97859862813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67736" y="3140968"/>
            <a:ext cx="2280253" cy="3420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Элементы речи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63888" y="1484784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Речь</a:t>
            </a:r>
            <a:endParaRPr lang="ru-RU" sz="4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3068960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Говорящий</a:t>
            </a:r>
          </a:p>
          <a:p>
            <a:pPr algn="ctr"/>
            <a:r>
              <a:rPr lang="ru-RU" sz="2800" dirty="0" smtClean="0"/>
              <a:t>(пишущий)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35896" y="4653136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То, о чём говорит (пишет)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84168" y="3140968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Слушающий</a:t>
            </a:r>
          </a:p>
          <a:p>
            <a:pPr algn="ctr"/>
            <a:r>
              <a:rPr lang="ru-RU" sz="2800" dirty="0" smtClean="0"/>
              <a:t>(читающий)</a:t>
            </a:r>
            <a:endParaRPr lang="ru-RU" sz="2800" dirty="0"/>
          </a:p>
        </p:txBody>
      </p:sp>
      <p:cxnSp>
        <p:nvCxnSpPr>
          <p:cNvPr id="9" name="Прямая со стрелкой 8"/>
          <p:cNvCxnSpPr>
            <a:stCxn id="4" idx="2"/>
          </p:cNvCxnSpPr>
          <p:nvPr/>
        </p:nvCxnSpPr>
        <p:spPr>
          <a:xfrm flipH="1">
            <a:off x="2195736" y="2492896"/>
            <a:ext cx="277230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6" idx="0"/>
          </p:cNvCxnSpPr>
          <p:nvPr/>
        </p:nvCxnSpPr>
        <p:spPr>
          <a:xfrm>
            <a:off x="5004048" y="2492896"/>
            <a:ext cx="36004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</p:cNvCxnSpPr>
          <p:nvPr/>
        </p:nvCxnSpPr>
        <p:spPr>
          <a:xfrm>
            <a:off x="4968044" y="2492896"/>
            <a:ext cx="24842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980728"/>
            <a:ext cx="7498080" cy="1261120"/>
          </a:xfrm>
        </p:spPr>
        <p:txBody>
          <a:bodyPr numCol="2">
            <a:normAutofit lnSpcReduction="10000"/>
          </a:bodyPr>
          <a:lstStyle/>
          <a:p>
            <a:pPr algn="ctr"/>
            <a:r>
              <a:rPr lang="ru-RU" sz="3600" dirty="0" smtClean="0"/>
              <a:t>Устная</a:t>
            </a:r>
          </a:p>
          <a:p>
            <a:pPr algn="ctr">
              <a:buNone/>
            </a:pPr>
            <a:r>
              <a:rPr lang="ru-RU" sz="3600" dirty="0" smtClean="0"/>
              <a:t>(1 вариант</a:t>
            </a:r>
            <a:r>
              <a:rPr lang="ru-RU" sz="3600" dirty="0" smtClean="0"/>
              <a:t>)          </a:t>
            </a:r>
            <a:endParaRPr lang="ru-RU" sz="3600" dirty="0" smtClean="0"/>
          </a:p>
          <a:p>
            <a:pPr algn="ctr"/>
            <a:r>
              <a:rPr lang="ru-RU" sz="3600" dirty="0" smtClean="0"/>
              <a:t>Письменная</a:t>
            </a:r>
          </a:p>
          <a:p>
            <a:pPr algn="ctr">
              <a:buNone/>
            </a:pPr>
            <a:r>
              <a:rPr lang="ru-RU" sz="3600" dirty="0" smtClean="0"/>
              <a:t>(2 вариант)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817240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/>
              <a:t>Выпишите пословицы/поговорки, в которых имеется в виду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/>
              <a:t>устная (1 вариант</a:t>
            </a:r>
            <a:r>
              <a:rPr lang="ru-RU" sz="2400" dirty="0" smtClean="0"/>
              <a:t>) </a:t>
            </a:r>
            <a:r>
              <a:rPr lang="ru-RU" sz="2400" dirty="0" smtClean="0"/>
              <a:t>речь/  </a:t>
            </a:r>
            <a:r>
              <a:rPr lang="ru-RU" sz="2400" dirty="0" smtClean="0"/>
              <a:t>письменная </a:t>
            </a:r>
            <a:r>
              <a:rPr lang="ru-RU" sz="2400" dirty="0" smtClean="0"/>
              <a:t>(2 </a:t>
            </a:r>
            <a:r>
              <a:rPr lang="ru-RU" sz="2400" dirty="0" smtClean="0"/>
              <a:t>вариант) речь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3501008"/>
            <a:ext cx="81003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Написано пером - не вырубишь топором.  Ласковым словом и камень растопишь. Чёрным по белому писано. Филькина грамота. Слово не воробей: вылетит – не поймаешь. То же слово, да не так бы молвить. Бумага не краснеет. Каков разум, таковы и речи.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Нравственные качества, необходимые при общении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057400"/>
            <a:ext cx="7890080" cy="4800600"/>
          </a:xfrm>
        </p:spPr>
        <p:txBody>
          <a:bodyPr/>
          <a:lstStyle/>
          <a:p>
            <a:r>
              <a:rPr lang="ru-RU" dirty="0" smtClean="0"/>
              <a:t>уважение к собеседнику;</a:t>
            </a:r>
          </a:p>
          <a:p>
            <a:r>
              <a:rPr lang="ru-RU" dirty="0" smtClean="0"/>
              <a:t>вежливость, деликатность, тактичность;</a:t>
            </a:r>
          </a:p>
          <a:p>
            <a:r>
              <a:rPr lang="ru-RU" dirty="0" smtClean="0"/>
              <a:t>искренность, честность;</a:t>
            </a:r>
          </a:p>
          <a:p>
            <a:r>
              <a:rPr lang="ru-RU" dirty="0" smtClean="0"/>
              <a:t>ответственность за сказанное;</a:t>
            </a:r>
          </a:p>
          <a:p>
            <a:r>
              <a:rPr lang="ru-RU" dirty="0" smtClean="0"/>
              <a:t>компетентность;</a:t>
            </a:r>
          </a:p>
          <a:p>
            <a:r>
              <a:rPr lang="ru-RU" dirty="0" smtClean="0"/>
              <a:t>справедливость.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532440" cy="14401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Создание проекта</a:t>
            </a:r>
            <a:br>
              <a:rPr lang="ru-RU" sz="3200" b="1" dirty="0" smtClean="0"/>
            </a:br>
            <a:r>
              <a:rPr lang="ru-RU" sz="3200" b="1" dirty="0" smtClean="0"/>
              <a:t>«Нравственное качество, необходимое для общения»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772816"/>
            <a:ext cx="7884368" cy="5085184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Дайте определение нравственному понятию.</a:t>
            </a:r>
          </a:p>
          <a:p>
            <a:pPr lvl="0"/>
            <a:r>
              <a:rPr lang="ru-RU" dirty="0" smtClean="0"/>
              <a:t>Выделите пословицы и поговорки, относящиеся к нужной тематической группе и ориентирующие говорящего на данное нравственное качество.</a:t>
            </a:r>
          </a:p>
          <a:p>
            <a:pPr lvl="0"/>
            <a:r>
              <a:rPr lang="ru-RU" dirty="0" smtClean="0"/>
              <a:t>Прокомментируйте одну из пословиц и сделайте рекомендации по культуре общения.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Примерная модель общения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Стремись общаться с умными людьми.</a:t>
            </a:r>
          </a:p>
          <a:p>
            <a:pPr algn="just"/>
            <a:r>
              <a:rPr lang="ru-RU" dirty="0" smtClean="0"/>
              <a:t>Будь вежлив и не навязывай своего мнения.</a:t>
            </a:r>
          </a:p>
          <a:p>
            <a:pPr algn="just"/>
            <a:r>
              <a:rPr lang="ru-RU" dirty="0" smtClean="0"/>
              <a:t>Внимательно слушай, старайся не перебивать.</a:t>
            </a:r>
          </a:p>
          <a:p>
            <a:pPr algn="just"/>
            <a:r>
              <a:rPr lang="ru-RU" dirty="0" smtClean="0"/>
              <a:t>Говори только тогда, когда разбираешься в теме разговора. Не стесняйся спрашивать.</a:t>
            </a:r>
          </a:p>
          <a:p>
            <a:pPr algn="just"/>
            <a:r>
              <a:rPr lang="ru-RU" dirty="0" smtClean="0"/>
              <a:t>Будь честным и искренним, отвечай за свои слова.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Напишите текст из 5-6 предложений на тему «Для чего нужно развивать речь?». Используйте в своей работе пословицы и поговорки о речи, слове, языке.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139</TotalTime>
  <Words>257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Пятое сентября</vt:lpstr>
      <vt:lpstr>Способы выражения мыслей человека</vt:lpstr>
      <vt:lpstr>Речь -это</vt:lpstr>
      <vt:lpstr>Элементы речи</vt:lpstr>
      <vt:lpstr>Формы речи</vt:lpstr>
      <vt:lpstr>Нравственные качества, необходимые при общении </vt:lpstr>
      <vt:lpstr>Создание проекта «Нравственное качество, необходимое для общения»</vt:lpstr>
      <vt:lpstr>Примерная модель общения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Пятое сентября</dc:title>
  <cp:lastModifiedBy>Slava</cp:lastModifiedBy>
  <cp:revision>15</cp:revision>
  <dcterms:modified xsi:type="dcterms:W3CDTF">2012-11-03T11:40:26Z</dcterms:modified>
</cp:coreProperties>
</file>