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3" r:id="rId5"/>
    <p:sldId id="258" r:id="rId6"/>
    <p:sldId id="259" r:id="rId7"/>
    <p:sldId id="279" r:id="rId8"/>
    <p:sldId id="289" r:id="rId9"/>
    <p:sldId id="280" r:id="rId10"/>
    <p:sldId id="288" r:id="rId11"/>
    <p:sldId id="287" r:id="rId12"/>
    <p:sldId id="263" r:id="rId13"/>
    <p:sldId id="264" r:id="rId14"/>
    <p:sldId id="290" r:id="rId15"/>
    <p:sldId id="265" r:id="rId16"/>
    <p:sldId id="291" r:id="rId17"/>
    <p:sldId id="266" r:id="rId18"/>
    <p:sldId id="292" r:id="rId19"/>
    <p:sldId id="267" r:id="rId20"/>
    <p:sldId id="298" r:id="rId21"/>
    <p:sldId id="297" r:id="rId22"/>
    <p:sldId id="293" r:id="rId23"/>
    <p:sldId id="268" r:id="rId24"/>
    <p:sldId id="299" r:id="rId25"/>
    <p:sldId id="294" r:id="rId26"/>
    <p:sldId id="300" r:id="rId27"/>
    <p:sldId id="269" r:id="rId28"/>
    <p:sldId id="295" r:id="rId29"/>
    <p:sldId id="270" r:id="rId30"/>
    <p:sldId id="296" r:id="rId31"/>
    <p:sldId id="271" r:id="rId32"/>
    <p:sldId id="272" r:id="rId33"/>
    <p:sldId id="273" r:id="rId34"/>
    <p:sldId id="274" r:id="rId35"/>
    <p:sldId id="284" r:id="rId36"/>
    <p:sldId id="285" r:id="rId37"/>
    <p:sldId id="275" r:id="rId38"/>
    <p:sldId id="276" r:id="rId39"/>
    <p:sldId id="286" r:id="rId40"/>
    <p:sldId id="277" r:id="rId41"/>
    <p:sldId id="27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10741A-493A-46BD-AEA2-57A0A62DEF51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E270CF-EC8A-4609-8D25-3C5F0FED02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918648" cy="5040559"/>
          </a:xfrm>
        </p:spPr>
        <p:txBody>
          <a:bodyPr/>
          <a:lstStyle/>
          <a:p>
            <a:pPr algn="r"/>
            <a:r>
              <a:rPr lang="ru-RU" sz="2400" b="1" dirty="0" smtClean="0"/>
              <a:t>Проект  подготовила</a:t>
            </a:r>
            <a:br>
              <a:rPr lang="ru-RU" sz="2400" b="1" dirty="0" smtClean="0"/>
            </a:br>
            <a:r>
              <a:rPr lang="ru-RU" sz="2400" b="1" dirty="0" smtClean="0"/>
              <a:t>ученица МОУ «СОШ №4»</a:t>
            </a:r>
            <a:br>
              <a:rPr lang="ru-RU" sz="2400" b="1" dirty="0" smtClean="0"/>
            </a:br>
            <a:r>
              <a:rPr lang="ru-RU" sz="2400" b="1" dirty="0" smtClean="0"/>
              <a:t>5 «А» класса</a:t>
            </a:r>
            <a:br>
              <a:rPr lang="ru-RU" sz="2400" b="1" dirty="0" smtClean="0"/>
            </a:br>
            <a:r>
              <a:rPr lang="ru-RU" sz="2400" b="1" dirty="0" smtClean="0"/>
              <a:t>Якубовская Диана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836712"/>
            <a:ext cx="7983276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>
                <a:gd name="adj" fmla="val 5052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Крылатые выражения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речи современных школьников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C:\Users\Диана\Desktop\dcd4683a3d_2012-05-09-171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40415"/>
            <a:ext cx="3744416" cy="2284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 </a:t>
            </a:r>
            <a:r>
              <a:rPr lang="ru-RU" sz="3200" dirty="0" smtClean="0"/>
              <a:t>Выделим 7 типов  крылатых выражений. Данная классификация не является полной, так как могла бы включать в себя также крылатые выражения, принадлежащие великим политикам, императорам,  древнегреческим мыслителям и т.д. Подробно остановимся на древнерусских и современных, так как они кажутся наиболее интересными.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C000"/>
                </a:solidFill>
              </a:rPr>
              <a:t>Классификация крылатых выражений</a:t>
            </a:r>
            <a:endParaRPr lang="ru-RU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А)Библейские</a:t>
            </a:r>
            <a:br>
              <a:rPr lang="ru-RU" sz="4000" dirty="0" smtClean="0"/>
            </a:br>
            <a:r>
              <a:rPr lang="ru-RU" sz="4000" dirty="0" smtClean="0"/>
              <a:t>Б)Из мифов</a:t>
            </a:r>
            <a:br>
              <a:rPr lang="ru-RU" sz="4000" dirty="0" smtClean="0"/>
            </a:br>
            <a:r>
              <a:rPr lang="ru-RU" sz="4000" dirty="0" smtClean="0"/>
              <a:t>В)Книжные</a:t>
            </a:r>
            <a:br>
              <a:rPr lang="ru-RU" sz="4000" dirty="0" smtClean="0"/>
            </a:br>
            <a:r>
              <a:rPr lang="ru-RU" sz="4000" dirty="0" smtClean="0"/>
              <a:t>Г)Исторические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Д)Современные</a:t>
            </a:r>
            <a:br>
              <a:rPr lang="ru-RU" sz="4000" dirty="0" smtClean="0"/>
            </a:br>
            <a:r>
              <a:rPr lang="ru-RU" sz="4000" dirty="0" smtClean="0"/>
              <a:t>Е)Из СМИ</a:t>
            </a:r>
            <a:br>
              <a:rPr lang="ru-RU" sz="4000" dirty="0" smtClean="0"/>
            </a:br>
            <a:r>
              <a:rPr lang="ru-RU" sz="4000" dirty="0" smtClean="0"/>
              <a:t>Ж)Юмористические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300" b="1" i="1" dirty="0" smtClean="0">
                <a:solidFill>
                  <a:srgbClr val="FFC000"/>
                </a:solidFill>
              </a:rPr>
              <a:t>Классификация крылатых выражений</a:t>
            </a:r>
            <a:r>
              <a:rPr lang="ru-RU" sz="4000" b="1" i="1" dirty="0" smtClean="0">
                <a:solidFill>
                  <a:srgbClr val="FFC000"/>
                </a:solidFill>
              </a:rPr>
              <a:t/>
            </a:r>
            <a:br>
              <a:rPr lang="ru-RU" sz="4000" b="1" i="1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Откуда взялись крылатые выражения? Мы используем их в речи, совсем не задумываясь об изначальном значении и происхождении. Почему последнее предупреждение именно китайское? И почему успешное дело должно выгореть? Всему есть историческое объяснение. 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b="1" i="1" dirty="0" smtClean="0"/>
              <a:t>    За каждым оборотом стоит либо значимое событие, либо реалии прошлого, либо вышедшее из употребления значение слова.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229600" cy="75091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C000"/>
                </a:solidFill>
              </a:rPr>
              <a:t>История возникновения некоторых крылатых выражений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  </a:t>
            </a:r>
            <a:r>
              <a:rPr lang="ru-RU" b="1" u="sng" dirty="0" smtClean="0"/>
              <a:t>Волк в овечьей шкуре</a:t>
            </a:r>
            <a:endParaRPr lang="ru-RU" u="sng" dirty="0" smtClean="0"/>
          </a:p>
          <a:p>
            <a:pPr algn="just" fontAlgn="base">
              <a:buNone/>
            </a:pPr>
            <a:r>
              <a:rPr lang="ru-RU" dirty="0" smtClean="0"/>
              <a:t>   Выражение возникло из Евангелия: «Берегитесь лжепророков, которые приходят к вам в овечьей одежде, а внутри суть волки хищные».   Лицемер, скрывающий дурные намерения под маской добродетели.</a:t>
            </a:r>
          </a:p>
          <a:p>
            <a:pPr fontAlgn="base">
              <a:buNone/>
            </a:pPr>
            <a:endParaRPr lang="ru-RU" dirty="0" smtClean="0"/>
          </a:p>
          <a:p>
            <a:pPr fontAlgn="base"/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Библейские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Диана\Desktop\материалы для проекта крылатые выражения\фотки для проекта кв\images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221088"/>
            <a:ext cx="3096344" cy="199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1642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u="sng" dirty="0" smtClean="0"/>
              <a:t>Манна небесная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По Библии, манна – пища, которую Бог посылал иудеям каждое утро с неба, когда они шли пустыней в землю обетованную. Мы произносим выражение «</a:t>
            </a:r>
            <a:r>
              <a:rPr lang="ru-RU" b="1" dirty="0" smtClean="0"/>
              <a:t>манна небесная</a:t>
            </a:r>
            <a:r>
              <a:rPr lang="ru-RU" dirty="0" smtClean="0"/>
              <a:t>», когда нам необыкновенно везет или  из ниоткуда приходит помощь.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</a:rPr>
              <a:t>Библейские</a:t>
            </a:r>
            <a:endParaRPr lang="ru-RU" sz="5400" dirty="0"/>
          </a:p>
        </p:txBody>
      </p:sp>
      <p:pic>
        <p:nvPicPr>
          <p:cNvPr id="1026" name="Picture 2" descr="C:\Users\Диана\Desktop\sxh6db7bnm6b7p7q2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77072"/>
            <a:ext cx="2088232" cy="2501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9604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    </a:t>
            </a:r>
            <a:r>
              <a:rPr lang="ru-RU" b="1" u="sng" dirty="0" smtClean="0"/>
              <a:t>Ахиллесова пята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 В греческой мифологии Ахиллес (Ахилл) - один из самых сильных и храбрых героев; он воспет в «Илиаде» Гомера. Мать Ахиллеса, морская богиня Фетида, чтобы сделать тело сына неуязвимым, окунула его в священную реку Стикс; окуная, она держала его за пятку, которой не коснулась вода, поэтому пятка осталась единственно уязвимым местом Ахиллеса, куда он и был смертельно ранен стрелой Париса. Возникшее отсюда выражение «ахиллесова (или ахиллова) пята» употребляется в значении: слабая сторона, уязвимое место.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Из мифов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http://festival.1september.ru/articles/566907/img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295232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608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Прометеев огонь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 Прометей в греческой мифологии - один из титанов; он похитил с неба огонь и научил людей пользоваться им, чем подорвал веру в могущество богов. За это разгневанный Зевс повелел Гефесту (богу огня и кузнечного искусства) приковать Прометея к скале; ежедневно прилетавший орел терзал печень прикованного титана. Возникшее на основе этого мифа выражение «прометеев огонь» употребляется в </a:t>
            </a:r>
            <a:r>
              <a:rPr lang="ru-RU" dirty="0" smtClean="0"/>
              <a:t>значении «священный </a:t>
            </a:r>
            <a:r>
              <a:rPr lang="ru-RU" dirty="0" smtClean="0"/>
              <a:t>огонь, горящий в душе человека, неугасимое стремление к достижению высоких целей в науке, искусстве, общественной </a:t>
            </a:r>
            <a:r>
              <a:rPr lang="ru-RU" dirty="0" smtClean="0"/>
              <a:t>работе». </a:t>
            </a:r>
            <a:r>
              <a:rPr lang="ru-RU" dirty="0" smtClean="0"/>
              <a:t>Образ Прометея является символом человеческого достоинства, величия.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</a:rPr>
              <a:t>Из мифов</a:t>
            </a:r>
            <a:endParaRPr lang="ru-RU" sz="5400" dirty="0"/>
          </a:p>
        </p:txBody>
      </p:sp>
      <p:pic>
        <p:nvPicPr>
          <p:cNvPr id="4" name="Рисунок 3" descr="C:\Users\Диана\Desktop\images (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085184"/>
            <a:ext cx="2016224" cy="159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r>
              <a:rPr lang="ru-RU" dirty="0" smtClean="0"/>
              <a:t>  </a:t>
            </a:r>
            <a:r>
              <a:rPr lang="ru-RU" b="1" u="sng" dirty="0" smtClean="0"/>
              <a:t>А Васька слушает да ест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Цитата из басни И.А. Крылова "Кот и повар" (1813). Употребляется в значении: один говорит, а другой не обращает на него никакого внимания.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Книжные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Диана\Desktop\загруженное (5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28083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Не хочу учиться, хочу жениться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 Слова Митрофанушки из комедии Д. И. Фонвизина «Недоросль» (1783). Цитируется как иронический комментарий к настроениям праздных, ленивых, недалеких подростков, </a:t>
            </a:r>
            <a:r>
              <a:rPr lang="ru-RU" dirty="0" smtClean="0"/>
              <a:t>интересующихся </a:t>
            </a:r>
            <a:r>
              <a:rPr lang="ru-RU" dirty="0" smtClean="0"/>
              <a:t>лишь развлечениями.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</a:rPr>
              <a:t>Книжные</a:t>
            </a:r>
            <a:endParaRPr lang="ru-RU" sz="5400" dirty="0"/>
          </a:p>
        </p:txBody>
      </p:sp>
      <p:pic>
        <p:nvPicPr>
          <p:cNvPr id="4" name="Рисунок 3" descr="C:\Users\Диана\Desktop\388_s2.jpg"/>
          <p:cNvPicPr/>
          <p:nvPr/>
        </p:nvPicPr>
        <p:blipFill>
          <a:blip r:embed="rId2" cstate="print"/>
          <a:srcRect l="7692" r="11538"/>
          <a:stretch>
            <a:fillRect/>
          </a:stretch>
        </p:blipFill>
        <p:spPr bwMode="auto">
          <a:xfrm>
            <a:off x="3275856" y="4221088"/>
            <a:ext cx="3024336" cy="21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6805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Дойти до ручки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 В Древней Руси калачи выпекали в форме замка с круглой дужкой. Горожане нередко покупали калачи и ели их прямо на улице, держа за эту дужку, или ручку. Из соображений гигиены саму ручку в пищу не употребляли, а отдавали её нищим либо бросали на съедение собакам. По одной из версий, про тех, кто не брезговал её съесть, говорили: дошёл до ручки. И сегодня выражение «дойти до ручки» значит совсем опуститься, потерять человеческий облик.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Исторические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Диана\Desktop\материалы для проекта крылатые выражения\фотки для проекта кв\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581128"/>
            <a:ext cx="24482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Каждый житель России должен научиться великому русскому языку. Безграничная любовь к родному языку, страстное желание сохранить и приумножить его богатства звучат у Ивана Сергеевича Тургенева: «Берегите наш язык, наш прекрасный русский язык, этот клад, это достояние, переданное нам». Речь современных школьников бедна устойчивыми сочетаниями слов, дети не понимают подчас значения некоторых оборотов, встречающихся в текстах для чтения. На уместность введения в речь школьника  крылатых выражений указывали в свое время русский педагог Константин Дмитриевич Ушинский, русский писатель Лев Николаевич Толстой. Данная работа рассматривает вопрос о  будущем русского языка с точки зрения использования крылатых выражений.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Актуальность темы</a:t>
            </a:r>
            <a:endParaRPr lang="ru-RU" sz="44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u="sng" dirty="0" smtClean="0"/>
              <a:t>Шаромыжники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Отечественная война 1812 года.  Когда французы сожгли Москву и остались в России без пропитания, они приходили в русские деревни и просили пропитания  «</a:t>
            </a:r>
            <a:r>
              <a:rPr lang="ru-RU" dirty="0" err="1" smtClean="0"/>
              <a:t>Ше</a:t>
            </a:r>
            <a:r>
              <a:rPr lang="ru-RU" dirty="0" smtClean="0"/>
              <a:t> </a:t>
            </a:r>
            <a:r>
              <a:rPr lang="ru-RU" dirty="0" err="1" smtClean="0"/>
              <a:t>ра</a:t>
            </a:r>
            <a:r>
              <a:rPr lang="ru-RU" dirty="0" smtClean="0"/>
              <a:t> ми» (дайте мне). Вот русские и стали их так называть.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Исторические</a:t>
            </a:r>
            <a:endParaRPr lang="ru-RU" sz="4400" dirty="0"/>
          </a:p>
        </p:txBody>
      </p:sp>
      <p:pic>
        <p:nvPicPr>
          <p:cNvPr id="4" name="Рисунок 3" descr="Шаромыж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149080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417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u="sng" dirty="0" smtClean="0"/>
              <a:t>Попасть впросак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Просаком</a:t>
            </a:r>
            <a:r>
              <a:rPr lang="ru-RU" dirty="0" smtClean="0"/>
              <a:t> раньше назывался специальный станок для плетения канатов и верёвок. Он имел сложную конструкцию и настолько сильно скручивал пряди, что попадание в него одежды, волос, бороды могло стоить человеку жизни. Именно от подобных случаев произошло выражение «попасть впросак», что сегодня означает «оказаться в неловком положении».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Исторические</a:t>
            </a:r>
            <a:endParaRPr lang="ru-RU" sz="4400" dirty="0"/>
          </a:p>
        </p:txBody>
      </p:sp>
      <p:pic>
        <p:nvPicPr>
          <p:cNvPr id="4" name="Рисунок 3" descr="C:\Users\Диана\Desktop\63995614_1284443955_599437_normal_700.jpg"/>
          <p:cNvPicPr/>
          <p:nvPr/>
        </p:nvPicPr>
        <p:blipFill>
          <a:blip r:embed="rId2" cstate="print"/>
          <a:srcRect l="20174" t="12428" r="23861" b="13873"/>
          <a:stretch>
            <a:fillRect/>
          </a:stretch>
        </p:blipFill>
        <p:spPr bwMode="auto">
          <a:xfrm>
            <a:off x="3851920" y="4581128"/>
            <a:ext cx="1944216" cy="192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</a:rPr>
              <a:t>Исторические</a:t>
            </a:r>
            <a:endParaRPr lang="ru-RU" sz="5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u="sng" dirty="0" smtClean="0"/>
              <a:t>На воре шапка горит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Восходит к рассказу о том, как знахарь уличил вора. Поиски краденого были безуспешными, тогда знахарь собрал вокруг себя толпу и крикнул с возвышения: </a:t>
            </a:r>
            <a:r>
              <a:rPr lang="ru-RU" dirty="0" smtClean="0"/>
              <a:t>«На </a:t>
            </a:r>
            <a:r>
              <a:rPr lang="ru-RU" dirty="0" smtClean="0"/>
              <a:t>воре шапка горит</a:t>
            </a:r>
            <a:r>
              <a:rPr lang="ru-RU" dirty="0" smtClean="0"/>
              <a:t>!” Вор </a:t>
            </a:r>
            <a:r>
              <a:rPr lang="ru-RU" dirty="0" smtClean="0"/>
              <a:t>схватился за шапку и тем самым выдал себя.</a:t>
            </a:r>
          </a:p>
          <a:p>
            <a:endParaRPr lang="ru-RU" dirty="0"/>
          </a:p>
        </p:txBody>
      </p:sp>
      <p:pic>
        <p:nvPicPr>
          <p:cNvPr id="9" name="Рисунок 8" descr="C:\Users\Диана\Desktop\загруженно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365104"/>
            <a:ext cx="338437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764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b="1" u="sng" dirty="0" smtClean="0"/>
              <a:t>Кто первый встал, того и тапочки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Выражение вошло в русский язык в </a:t>
            </a:r>
            <a:r>
              <a:rPr lang="en-US" dirty="0" smtClean="0"/>
              <a:t>XX</a:t>
            </a:r>
            <a:r>
              <a:rPr lang="ru-RU" dirty="0" smtClean="0"/>
              <a:t> </a:t>
            </a:r>
            <a:r>
              <a:rPr lang="ru-RU" dirty="0" smtClean="0"/>
              <a:t>веке. Выражение появилось в многодетных семьях, в которых тапок не хватало на каждого ребенка. Поэтому тот, кто вставал раньше, надевал тапки и носил </a:t>
            </a:r>
            <a:r>
              <a:rPr lang="ru-RU" dirty="0" smtClean="0"/>
              <a:t>их</a:t>
            </a:r>
            <a:r>
              <a:rPr lang="ru-RU" dirty="0" smtClean="0"/>
              <a:t>,</a:t>
            </a:r>
            <a:r>
              <a:rPr lang="ru-RU" dirty="0" smtClean="0"/>
              <a:t> </a:t>
            </a:r>
            <a:r>
              <a:rPr lang="ru-RU" dirty="0" smtClean="0"/>
              <a:t>пока ими не завладевал другой ребенок таким же путем.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Современные</a:t>
            </a:r>
            <a:br>
              <a:rPr lang="ru-RU" sz="4400" b="1" i="1" dirty="0" smtClean="0">
                <a:solidFill>
                  <a:srgbClr val="FFC000"/>
                </a:solidFill>
              </a:rPr>
            </a:br>
            <a:r>
              <a:rPr lang="ru-RU" sz="4400" b="1" i="1" dirty="0" smtClean="0">
                <a:solidFill>
                  <a:srgbClr val="FFC000"/>
                </a:solidFill>
              </a:rPr>
              <a:t>(появились в </a:t>
            </a:r>
            <a:r>
              <a:rPr sz="4400" b="1" i="1" smtClean="0">
                <a:solidFill>
                  <a:srgbClr val="FFC000"/>
                </a:solidFill>
              </a:rPr>
              <a:t>XX </a:t>
            </a:r>
            <a:r>
              <a:rPr lang="ru-RU" sz="4400" b="1" i="1" dirty="0" smtClean="0">
                <a:solidFill>
                  <a:srgbClr val="FFC000"/>
                </a:solidFill>
              </a:rPr>
              <a:t>веке)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Кто первый встал, того и тапоч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653136"/>
            <a:ext cx="2232248" cy="171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u="sng" dirty="0" smtClean="0"/>
              <a:t> Хотели как лучше, а получилось как всегда 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Фраза, которую произнёс Виктор Черномырдин, Председатель Правительства Российской Федерации 6 августа 1993 г. на пресс-конференции, рассказывая, как готовилась денежная реформа (обмен денег).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Современные</a:t>
            </a:r>
            <a:br>
              <a:rPr lang="ru-RU" sz="4400" b="1" i="1" dirty="0" smtClean="0">
                <a:solidFill>
                  <a:srgbClr val="FFC000"/>
                </a:solidFill>
              </a:rPr>
            </a:br>
            <a:r>
              <a:rPr lang="ru-RU" sz="4400" b="1" i="1" dirty="0" smtClean="0">
                <a:solidFill>
                  <a:srgbClr val="FFC000"/>
                </a:solidFill>
              </a:rPr>
              <a:t> (появились в </a:t>
            </a:r>
            <a:r>
              <a:rPr sz="4400" b="1" i="1" smtClean="0">
                <a:solidFill>
                  <a:srgbClr val="FFC000"/>
                </a:solidFill>
              </a:rPr>
              <a:t>XX </a:t>
            </a:r>
            <a:r>
              <a:rPr lang="ru-RU" sz="4400" b="1" i="1" dirty="0" smtClean="0">
                <a:solidFill>
                  <a:srgbClr val="FFC000"/>
                </a:solidFill>
              </a:rPr>
              <a:t>веке)</a:t>
            </a:r>
            <a:endParaRPr lang="ru-RU" sz="4400" dirty="0"/>
          </a:p>
        </p:txBody>
      </p:sp>
      <p:pic>
        <p:nvPicPr>
          <p:cNvPr id="4" name="Рисунок 3" descr="Хотели как лучше, а получилось как всегда"/>
          <p:cNvPicPr/>
          <p:nvPr/>
        </p:nvPicPr>
        <p:blipFill>
          <a:blip r:embed="rId2" cstate="print"/>
          <a:srcRect l="4810" t="4722" r="4051" b="22222"/>
          <a:stretch>
            <a:fillRect/>
          </a:stretch>
        </p:blipFill>
        <p:spPr bwMode="auto">
          <a:xfrm>
            <a:off x="3275856" y="4077072"/>
            <a:ext cx="3168352" cy="24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Современные</a:t>
            </a:r>
            <a:br>
              <a:rPr lang="ru-RU" sz="4400" b="1" i="1" dirty="0" smtClean="0">
                <a:solidFill>
                  <a:srgbClr val="FFC000"/>
                </a:solidFill>
              </a:rPr>
            </a:br>
            <a:r>
              <a:rPr lang="ru-RU" sz="4400" b="1" i="1" dirty="0" smtClean="0">
                <a:solidFill>
                  <a:srgbClr val="FFC000"/>
                </a:solidFill>
              </a:rPr>
              <a:t>(появились в </a:t>
            </a:r>
            <a:r>
              <a:rPr sz="4400" b="1" i="1" smtClean="0">
                <a:solidFill>
                  <a:srgbClr val="FFC000"/>
                </a:solidFill>
              </a:rPr>
              <a:t>XX </a:t>
            </a:r>
            <a:r>
              <a:rPr lang="ru-RU" sz="4400" b="1" i="1" dirty="0" smtClean="0">
                <a:solidFill>
                  <a:srgbClr val="FFC000"/>
                </a:solidFill>
              </a:rPr>
              <a:t>веке)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r>
              <a:rPr lang="ru-RU" b="1" u="sng" dirty="0" smtClean="0"/>
              <a:t>Спасибо в карман не положишь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Так говорят люди, которые кроме слова «спасибо» желают получить еще и материальное вознаграждение.</a:t>
            </a:r>
            <a:endParaRPr lang="ru-RU" dirty="0"/>
          </a:p>
        </p:txBody>
      </p:sp>
      <p:pic>
        <p:nvPicPr>
          <p:cNvPr id="6" name="Рисунок 5" descr="C:\Users\Диана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05064"/>
            <a:ext cx="38884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Последнее китайское </a:t>
            </a:r>
            <a:r>
              <a:rPr lang="ru-RU" b="1" u="sng" dirty="0" smtClean="0"/>
              <a:t>предупреждение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 В 1950—1960-х годах американские самолёты нередко нарушали воздушное пространство Китая с целью разведки. Китайские власти фиксировали каждое нарушение и всякий раз высылали по дипломатическим каналам «предупреждение»  США, хотя никаких реальных действий за ними не следовало, а счёт таким предупреждениям вёлся на сотни. Такая политика стала причиной появления выражения «последнее китайское предупреждение», означающего угрозы без последствий.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Современные</a:t>
            </a:r>
            <a:br>
              <a:rPr lang="ru-RU" sz="4400" b="1" i="1" dirty="0" smtClean="0">
                <a:solidFill>
                  <a:srgbClr val="FFC000"/>
                </a:solidFill>
              </a:rPr>
            </a:br>
            <a:r>
              <a:rPr lang="ru-RU" sz="4400" b="1" i="1" dirty="0" smtClean="0">
                <a:solidFill>
                  <a:srgbClr val="FFC000"/>
                </a:solidFill>
              </a:rPr>
              <a:t> (появились в </a:t>
            </a:r>
            <a:r>
              <a:rPr sz="4400" b="1" i="1" smtClean="0">
                <a:solidFill>
                  <a:srgbClr val="FFC000"/>
                </a:solidFill>
              </a:rPr>
              <a:t>XX </a:t>
            </a:r>
            <a:r>
              <a:rPr lang="ru-RU" sz="4400" b="1" i="1" dirty="0" smtClean="0">
                <a:solidFill>
                  <a:srgbClr val="FFC000"/>
                </a:solidFill>
              </a:rPr>
              <a:t>веке)</a:t>
            </a:r>
            <a:endParaRPr lang="ru-RU" sz="4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8164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Газетная утка</a:t>
            </a:r>
            <a:endParaRPr lang="ru-RU" u="sng" dirty="0" smtClean="0"/>
          </a:p>
          <a:p>
            <a:pPr algn="just">
              <a:buNone/>
            </a:pPr>
            <a:r>
              <a:rPr lang="ru-RU" dirty="0" smtClean="0"/>
              <a:t>  «Один ученый, купив 20 уток, тотчас приказал разрубить одну из них </a:t>
            </a:r>
            <a:r>
              <a:rPr lang="ru-RU" dirty="0" smtClean="0"/>
              <a:t>на </a:t>
            </a:r>
            <a:r>
              <a:rPr lang="ru-RU" dirty="0" smtClean="0"/>
              <a:t>мелкие кусочки, которыми накормил остальных птиц. Несколько минут спустя он поступил точно так же с другой уткой и так далее, пока осталась одна, которая пожрала, таким образом, 19 своих подруг». Эту заметку опубликовал в газете бельгийский юморист </a:t>
            </a:r>
            <a:r>
              <a:rPr lang="ru-RU" dirty="0" err="1" smtClean="0"/>
              <a:t>Корнелиссен</a:t>
            </a:r>
            <a:r>
              <a:rPr lang="ru-RU" dirty="0" smtClean="0"/>
              <a:t>, чтобы поиздеваться над легковерием публики. С тех пор, по одной из версий, лживые новости называют «газетными утками».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89554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4900" b="1" i="1" dirty="0" smtClean="0">
                <a:solidFill>
                  <a:srgbClr val="FFC000"/>
                </a:solidFill>
              </a:rPr>
              <a:t>Крылатые выражения в СМИ</a:t>
            </a:r>
            <a:endParaRPr lang="ru-RU" sz="4900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C:\Users\Диана\Desktop\загруженное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013176"/>
            <a:ext cx="2088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иана\Desktop\images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16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85918" y="1000108"/>
            <a:ext cx="7015154" cy="43028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/>
              <a:t>    </a:t>
            </a:r>
            <a:r>
              <a:rPr lang="ru-RU" sz="9600" b="1" u="sng" dirty="0" smtClean="0"/>
              <a:t>Желтая пресса </a:t>
            </a:r>
            <a:r>
              <a:rPr lang="ru-RU" sz="9600" b="1" dirty="0" smtClean="0"/>
              <a:t>	</a:t>
            </a:r>
            <a:endParaRPr lang="ru-RU" sz="9600" dirty="0" smtClean="0"/>
          </a:p>
          <a:p>
            <a:pPr algn="just">
              <a:buNone/>
            </a:pPr>
            <a:r>
              <a:rPr lang="ru-RU" sz="9600" dirty="0" smtClean="0"/>
              <a:t>    Одна американская газета пленила публику картинками, изображавшими невероятные приключения малыша, одетого в желтую рубашку. Соперничая с ней, другая газета тоже пустила на свои страницы такого же желтого мальчугана. Возникли спор и судебное дело между редакциями о праве на изображение желтого мальчика. В одном из журналов появилась негодующая статья, в которой печать, не стесняющаяся подобными способами "завоевывать" читателя, впервые была названа "желтой". Кличка привилась, и теперь "желтая пресса" означает всякую продажную газету, готовую действовать нечистыми способами, угождая читателям нелепыми бреднями, потворствуя плохим вкусам публики.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33448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FFC000"/>
                </a:solidFill>
              </a:rPr>
              <a:t>Крылатые выражения в СМИ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7720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/>
              <a:t>    </a:t>
            </a:r>
            <a:r>
              <a:rPr lang="ru-RU" b="1" u="sng" dirty="0" smtClean="0"/>
              <a:t>Впопыхах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Когда-то  люди носили под одеждой своеобразные трусы с кружевами и </a:t>
            </a:r>
            <a:r>
              <a:rPr lang="ru-RU" dirty="0" err="1" smtClean="0"/>
              <a:t>рюшечками</a:t>
            </a:r>
            <a:r>
              <a:rPr lang="ru-RU" dirty="0" smtClean="0"/>
              <a:t>. Эти трусы назывались </a:t>
            </a:r>
            <a:r>
              <a:rPr lang="ru-RU" dirty="0" err="1" smtClean="0"/>
              <a:t>попыхи</a:t>
            </a:r>
            <a:r>
              <a:rPr lang="ru-RU" dirty="0" smtClean="0"/>
              <a:t>. В них люди  и спали, потому что они были удобные. Как то раз во дворце, где жил король, случился пожар и  естественно все стали выбегать в том, в чем спали, т.к это случилось рано утром. Выбегали они именно в этих самых </a:t>
            </a:r>
            <a:r>
              <a:rPr lang="ru-RU" dirty="0" err="1" smtClean="0"/>
              <a:t>попыхах</a:t>
            </a:r>
            <a:r>
              <a:rPr lang="ru-RU" dirty="0" smtClean="0"/>
              <a:t>. Отсюда и появилось выражение "</a:t>
            </a:r>
            <a:r>
              <a:rPr lang="ru-RU" dirty="0" smtClean="0"/>
              <a:t>впопыхах«.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Юмористические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 descr="впопыха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2664296" cy="180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6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Сформировать представление о термине “Крылатые выражения”</a:t>
            </a:r>
          </a:p>
          <a:p>
            <a:r>
              <a:rPr lang="ru-RU" sz="3600" dirty="0" smtClean="0"/>
              <a:t>Исследовать знания учащихся о крылатых выражениях</a:t>
            </a:r>
          </a:p>
          <a:p>
            <a:r>
              <a:rPr lang="ru-RU" sz="3600" dirty="0" smtClean="0"/>
              <a:t>Выяснить, употребляют ли ребята их в повседневной речи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Цель работы</a:t>
            </a:r>
            <a:br>
              <a:rPr lang="ru-RU" sz="4400" b="1" i="1" dirty="0" smtClean="0">
                <a:solidFill>
                  <a:srgbClr val="FFC000"/>
                </a:solidFill>
              </a:rPr>
            </a:br>
            <a:endParaRPr lang="ru-RU" sz="4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u="sng" dirty="0" smtClean="0"/>
              <a:t>Конь не валялся</a:t>
            </a:r>
          </a:p>
          <a:p>
            <a:pPr algn="just">
              <a:buNone/>
            </a:pPr>
            <a:r>
              <a:rPr lang="ru-RU" dirty="0" smtClean="0"/>
              <a:t>   Так говорят, когда по каким-то причинам работа не то чтобы ещё не закончена, но даже и не начата. Коням перед работой  нужно разминать мышцы после периода долгой неподвижности. Вот и начинают лошади, когда их выводят из стойла, кататься по земле. Кроме того, они, конечно, могут валяться, чтобы почесать себе части тела, зудящие от паразитов.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i="1" dirty="0" smtClean="0">
                <a:solidFill>
                  <a:srgbClr val="FFC000"/>
                </a:solidFill>
              </a:rPr>
              <a:t>Юмористические</a:t>
            </a:r>
            <a:endParaRPr lang="ru-RU" dirty="0"/>
          </a:p>
        </p:txBody>
      </p:sp>
      <p:pic>
        <p:nvPicPr>
          <p:cNvPr id="4" name="Рисунок 3" descr="C:\Users\Диана\Desktop\m6755_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941168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часть</a:t>
            </a:r>
            <a:br>
              <a:rPr lang="ru-RU" sz="5300" b="1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50875" y="2551837"/>
            <a:ext cx="70422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 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00306"/>
            <a:ext cx="8143932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Изучение знаний крылатых выражений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учащихся 5 класса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Ребятам 5 «А» класса было предложено принять участие в анкетировании на тему: </a:t>
            </a:r>
          </a:p>
          <a:p>
            <a:pPr algn="ctr">
              <a:buNone/>
            </a:pPr>
            <a:r>
              <a:rPr lang="ru-RU" sz="3200" dirty="0" smtClean="0"/>
              <a:t>«Крылатые выражения»</a:t>
            </a:r>
          </a:p>
          <a:p>
            <a:endParaRPr lang="ru-RU" dirty="0"/>
          </a:p>
        </p:txBody>
      </p:sp>
      <p:pic>
        <p:nvPicPr>
          <p:cNvPr id="11265" name="Picture 1" descr="C:\Users\Диана\Desktop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996952"/>
            <a:ext cx="1885444" cy="1344538"/>
          </a:xfrm>
          <a:prstGeom prst="rect">
            <a:avLst/>
          </a:prstGeom>
          <a:noFill/>
        </p:spPr>
      </p:pic>
      <p:pic>
        <p:nvPicPr>
          <p:cNvPr id="11266" name="Picture 2" descr="C:\Users\Диана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93096"/>
            <a:ext cx="2533650" cy="1800225"/>
          </a:xfrm>
          <a:prstGeom prst="rect">
            <a:avLst/>
          </a:prstGeom>
          <a:noFill/>
        </p:spPr>
      </p:pic>
      <p:pic>
        <p:nvPicPr>
          <p:cNvPr id="11267" name="Picture 3" descr="C:\Users\Диана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7707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000" b="1" i="1" u="sng" dirty="0" smtClean="0"/>
              <a:t>1.Обьясните значение следующих  крылатых выражений:</a:t>
            </a:r>
            <a:endParaRPr lang="ru-RU" sz="8000" dirty="0" smtClean="0"/>
          </a:p>
          <a:p>
            <a:pPr>
              <a:buNone/>
            </a:pPr>
            <a:r>
              <a:rPr lang="ru-RU" sz="8000" b="1" dirty="0" smtClean="0"/>
              <a:t>Библейские:</a:t>
            </a:r>
            <a:endParaRPr lang="ru-RU" sz="8000" dirty="0" smtClean="0"/>
          </a:p>
          <a:p>
            <a:pPr>
              <a:buNone/>
            </a:pPr>
            <a:r>
              <a:rPr lang="ru-RU" sz="8000" b="1" dirty="0" smtClean="0"/>
              <a:t>- </a:t>
            </a:r>
            <a:r>
              <a:rPr lang="ru-RU" sz="8000" dirty="0" smtClean="0"/>
              <a:t>козёл отпущения, </a:t>
            </a:r>
          </a:p>
          <a:p>
            <a:pPr>
              <a:buNone/>
            </a:pPr>
            <a:r>
              <a:rPr lang="ru-RU" sz="8000" dirty="0" smtClean="0"/>
              <a:t>- метать бисер перед свиньями, </a:t>
            </a:r>
          </a:p>
          <a:p>
            <a:pPr>
              <a:buNone/>
            </a:pPr>
            <a:r>
              <a:rPr lang="ru-RU" sz="8000" dirty="0" smtClean="0"/>
              <a:t>- нести свой крест.</a:t>
            </a:r>
          </a:p>
          <a:p>
            <a:pPr>
              <a:buNone/>
            </a:pPr>
            <a:r>
              <a:rPr lang="ru-RU" sz="8000" b="1" dirty="0" smtClean="0"/>
              <a:t>Из мифов</a:t>
            </a:r>
            <a:r>
              <a:rPr lang="ru-RU" sz="8000" dirty="0" smtClean="0"/>
              <a:t>:</a:t>
            </a:r>
          </a:p>
          <a:p>
            <a:pPr>
              <a:buNone/>
            </a:pPr>
            <a:r>
              <a:rPr lang="ru-RU" sz="8000" dirty="0" smtClean="0"/>
              <a:t>- ахиллесова пята,</a:t>
            </a:r>
          </a:p>
          <a:p>
            <a:pPr>
              <a:buNone/>
            </a:pPr>
            <a:r>
              <a:rPr lang="ru-RU" sz="8000" dirty="0" smtClean="0"/>
              <a:t>- авгиевы конюшни,</a:t>
            </a:r>
          </a:p>
          <a:p>
            <a:pPr>
              <a:buNone/>
            </a:pPr>
            <a:r>
              <a:rPr lang="ru-RU" sz="8000" dirty="0" smtClean="0"/>
              <a:t>- олимпийское спокойствие.</a:t>
            </a:r>
          </a:p>
          <a:p>
            <a:pPr>
              <a:buNone/>
            </a:pPr>
            <a:r>
              <a:rPr lang="ru-RU" sz="8000" b="1" dirty="0" smtClean="0"/>
              <a:t>Книжные:</a:t>
            </a: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- у сильного всегда бессильный виноват, </a:t>
            </a:r>
          </a:p>
          <a:p>
            <a:pPr>
              <a:buNone/>
            </a:pPr>
            <a:r>
              <a:rPr lang="ru-RU" sz="8000" dirty="0" smtClean="0"/>
              <a:t>- а Васька слушает да ест, </a:t>
            </a:r>
          </a:p>
          <a:p>
            <a:pPr>
              <a:buNone/>
            </a:pPr>
            <a:r>
              <a:rPr lang="ru-RU" sz="8000" dirty="0" smtClean="0"/>
              <a:t>- а ларчик просто открывался.</a:t>
            </a:r>
          </a:p>
          <a:p>
            <a:pPr>
              <a:buNone/>
            </a:pPr>
            <a:r>
              <a:rPr lang="ru-RU" sz="8000" b="1" i="1" u="sng" dirty="0" smtClean="0"/>
              <a:t>2. Какие еще  крылатые выражения  вы   знаете?</a:t>
            </a:r>
            <a:endParaRPr lang="ru-RU" sz="8000" dirty="0" smtClean="0"/>
          </a:p>
          <a:p>
            <a:pPr>
              <a:buNone/>
            </a:pPr>
            <a:r>
              <a:rPr lang="ru-RU" sz="8000" b="1" i="1" u="sng" dirty="0" smtClean="0"/>
              <a:t>3. Какие современные крылатые выражения вы употребляете в речи?</a:t>
            </a:r>
            <a:endParaRPr lang="ru-RU" sz="8000" dirty="0" smtClean="0"/>
          </a:p>
          <a:p>
            <a:pPr>
              <a:buNone/>
            </a:pPr>
            <a:r>
              <a:rPr lang="ru-RU" sz="8000" b="1" i="1" u="sng" dirty="0" smtClean="0"/>
              <a:t>4. Для чего нужны крылатые выражения?</a:t>
            </a:r>
            <a:endParaRPr lang="ru-RU" sz="8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FFC000"/>
                </a:solidFill>
              </a:rPr>
              <a:t>Анкета</a:t>
            </a:r>
            <a:endParaRPr lang="ru-RU" sz="5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42920" y="1000108"/>
            <a:ext cx="8401080" cy="559553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В анкетировании принимали участие 24 человека - 100%. 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Хорошо понимают смысл библейских выражений: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- «Козел отпущения» - 7 человек – 29% . 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- «Метать бисер перед свиньями» - 2 человека – 8%.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- «Нести свой крест» - 12 человек - 50%.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Объяснили значение крылатых выражений из мифов: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- «Ахиллесова пята» - 17 человек – 71%.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- «Авгиевы конюшни» - 1 человек -  4%.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- «Олимпийское спокойствие» - 9 человек – 38%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Знают смысл книжных крылатых выражений: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- «У сильного всегда бессильный виноват» - 15 человек – 63%.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- «А Васька слушает да есть» - 7 человек – 29%.</a:t>
            </a:r>
            <a:endParaRPr lang="ru-RU" sz="2000" dirty="0" smtClean="0"/>
          </a:p>
          <a:p>
            <a:pPr algn="just">
              <a:spcBef>
                <a:spcPts val="0"/>
              </a:spcBef>
              <a:buNone/>
            </a:pPr>
            <a:r>
              <a:rPr lang="ru-RU" sz="2000" b="1" dirty="0" smtClean="0"/>
              <a:t>- «А ларчик просто открывался» - 7 человек – 29%.</a:t>
            </a:r>
            <a:endParaRPr lang="ru-RU" sz="105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Результаты анкетирования: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/>
              <a:t>   На вопрос «Какие еще крылатые выражения вы знаете?» ответили 15 человек – 63%.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 </a:t>
            </a:r>
            <a:endParaRPr lang="ru-RU" sz="2800" dirty="0" smtClean="0"/>
          </a:p>
          <a:p>
            <a:pPr algn="just">
              <a:buNone/>
            </a:pPr>
            <a:r>
              <a:rPr lang="ru-RU" sz="2800" b="1" dirty="0" smtClean="0"/>
              <a:t>   С вопросом «Какие современные крылатые выражения вы употребляете в речи?»  справились 2 человека – 8%.</a:t>
            </a:r>
            <a:endParaRPr lang="ru-RU" sz="2800" dirty="0" smtClean="0"/>
          </a:p>
          <a:p>
            <a:pPr>
              <a:buNone/>
            </a:pPr>
            <a:r>
              <a:rPr lang="ru-RU" sz="2800" b="1" dirty="0" smtClean="0"/>
              <a:t> </a:t>
            </a:r>
            <a:endParaRPr lang="ru-RU" sz="2800" dirty="0" smtClean="0"/>
          </a:p>
          <a:p>
            <a:pPr algn="just">
              <a:buNone/>
            </a:pPr>
            <a:r>
              <a:rPr lang="ru-RU" sz="2800" b="1" dirty="0" smtClean="0"/>
              <a:t>  На вопрос «Для чего нужны крылатые  выражения?»  дали ответ 11 человек – 46%.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41866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Результаты анкетирования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89654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В целом около половины учащихся 5 "А" класса могут объяснить значение некоторых книжных, библейских  крылатых выражений  и  из мифов. А вот с современными выражениями  учащиеся не справились. Только двое смогли привести примеры современных крылатых выражений, употребляемых школьниками, что может косвенно свидетельствовать об обеднении речи пятиклассников.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Выводы по анкетированию</a:t>
            </a:r>
            <a:br>
              <a:rPr lang="ru-RU" sz="4400" b="1" i="1" dirty="0" smtClean="0">
                <a:solidFill>
                  <a:srgbClr val="FFC000"/>
                </a:solidFill>
              </a:rPr>
            </a:br>
            <a:endParaRPr lang="ru-RU" sz="4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2428868"/>
            <a:ext cx="4896544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</a:t>
            </a:r>
            <a:endParaRPr lang="ru-RU" sz="60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1436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/>
            <a:r>
              <a:rPr lang="ru-RU" sz="8000" dirty="0" smtClean="0"/>
              <a:t>Есть изречения, заставляющие задуматься, есть фразы, заставляющие улыбнуться. Но самые лучшие -  те, в которых соединяются улыбка и мысль. Думается, к таким можно отнести крылатые выражения.</a:t>
            </a:r>
          </a:p>
          <a:p>
            <a:pPr algn="just"/>
            <a:r>
              <a:rPr lang="ru-RU" sz="8000" dirty="0" smtClean="0"/>
              <a:t>Многие вошедшие в литературную речь выражения получили новое, не присущее их источнику значение. Например, выражения, возникшие из мифов, приобрели иной смысл, часто употребляются с иронией. Иногда трудно решить, принадлежит ли крылатое слово автору или же оно создано народом и только  записано автором.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/>
              <a:t>Крылатые выражения – это жемчужины мысли. Запас крылатых выражений очень велик. Они способствуют меткой, яркой, точной передаче мысли, обогащают речь, эмоционально окрашивая, преображая ее. Поэтому очень важно на уроках русского языка и литературы изучать историю происхождения крылатых выражений, объяснять их смысл, чтобы дети чаще использовали  их.</a:t>
            </a:r>
            <a:r>
              <a:rPr lang="ru-RU" sz="8000" dirty="0" smtClean="0">
                <a:latin typeface="Times New Roman"/>
                <a:ea typeface="Calibri"/>
                <a:cs typeface="Times New Roman"/>
              </a:rPr>
              <a:t> Это же подтверждается результатами исследования знания крылатых выражений  учащихся 5 класса. К сожалению,  школьники плохо знают  крылатые выражения и практически не употребляют их в речи. Поэтому имеет смысл организовывать  внеклассные мероприятия по данной теме, а также уделять ей особое внимание на уроках русского языка и литературы.</a:t>
            </a:r>
            <a:endParaRPr lang="ru-RU" sz="7200" dirty="0" smtClean="0">
              <a:latin typeface="Calibri"/>
              <a:ea typeface="Calibri"/>
              <a:cs typeface="Times New Roman"/>
            </a:endParaRPr>
          </a:p>
          <a:p>
            <a:endParaRPr lang="ru-RU" sz="60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/>
          <a:lstStyle/>
          <a:p>
            <a:pPr algn="ctr">
              <a:buNone/>
            </a:pPr>
            <a:r>
              <a:rPr lang="ru-RU" sz="5400" dirty="0" smtClean="0"/>
              <a:t>В итоге хотелось бы отметить, что работа над данной темой была очень интересной и познавательной!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1.Объяснить значение, ознакомиться с происхождением некоторых крылатых выражений.</a:t>
            </a:r>
          </a:p>
          <a:p>
            <a:pPr>
              <a:buNone/>
            </a:pPr>
            <a:r>
              <a:rPr lang="ru-RU" sz="3200" dirty="0" smtClean="0"/>
              <a:t>2.Показать неразрывную связь языка с историей.</a:t>
            </a:r>
          </a:p>
          <a:p>
            <a:pPr>
              <a:buNone/>
            </a:pPr>
            <a:r>
              <a:rPr lang="ru-RU" sz="3200" dirty="0" smtClean="0"/>
              <a:t>3.Провести анкетирование учащихся.</a:t>
            </a:r>
          </a:p>
          <a:p>
            <a:pPr>
              <a:buNone/>
            </a:pPr>
            <a:r>
              <a:rPr lang="ru-RU" sz="3200" dirty="0" smtClean="0"/>
              <a:t>4.Проанализировать итоги, сделать выводы.</a:t>
            </a:r>
          </a:p>
          <a:p>
            <a:pPr>
              <a:buNone/>
            </a:pPr>
            <a:r>
              <a:rPr lang="ru-RU" sz="3200" b="1" dirty="0" smtClean="0"/>
              <a:t> </a:t>
            </a:r>
            <a:endParaRPr lang="ru-RU" sz="3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Задачи</a:t>
            </a:r>
            <a:br>
              <a:rPr lang="ru-RU" sz="4400" b="1" i="1" dirty="0" smtClean="0">
                <a:solidFill>
                  <a:srgbClr val="FFC000"/>
                </a:solidFill>
              </a:rPr>
            </a:br>
            <a:endParaRPr lang="ru-RU" sz="44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Autofit/>
          </a:bodyPr>
          <a:lstStyle/>
          <a:p>
            <a:r>
              <a:rPr lang="ru-RU" sz="1200" dirty="0" smtClean="0"/>
              <a:t>1. Берков В. П. Большой словарь крылатых слов русского языка: 4000 единиц. - </a:t>
            </a:r>
            <a:r>
              <a:rPr lang="ru-RU" sz="1200" dirty="0" err="1" smtClean="0"/>
              <a:t>М.:Русские</a:t>
            </a:r>
            <a:r>
              <a:rPr lang="ru-RU" sz="1200" dirty="0" smtClean="0"/>
              <a:t> словари, АСТ, Астрель,2000. - 624с.</a:t>
            </a:r>
          </a:p>
          <a:p>
            <a:r>
              <a:rPr lang="ru-RU" sz="1200" dirty="0" smtClean="0"/>
              <a:t>2. Васильев В. За словом в "карман"/ Валерий Васильев // Мир ПК. - 2004. - N 10. - С. 110-111</a:t>
            </a:r>
          </a:p>
          <a:p>
            <a:r>
              <a:rPr lang="ru-RU" sz="1200" dirty="0" smtClean="0"/>
              <a:t>3. Крылатые слова из произведений русской литературы : справочник / [авт.-сост. Г. Л. </a:t>
            </a:r>
            <a:r>
              <a:rPr lang="ru-RU" sz="1200" dirty="0" err="1" smtClean="0"/>
              <a:t>Нефагина</a:t>
            </a:r>
            <a:r>
              <a:rPr lang="ru-RU" sz="1200" dirty="0" smtClean="0"/>
              <a:t>, В. А. </a:t>
            </a:r>
            <a:r>
              <a:rPr lang="ru-RU" sz="1200" dirty="0" err="1" smtClean="0"/>
              <a:t>Капцев</a:t>
            </a:r>
            <a:r>
              <a:rPr lang="ru-RU" sz="1200" dirty="0" smtClean="0"/>
              <a:t>, Э. Ю. </a:t>
            </a:r>
            <a:r>
              <a:rPr lang="ru-RU" sz="1200" dirty="0" err="1" smtClean="0"/>
              <a:t>Дюкова</a:t>
            </a:r>
            <a:r>
              <a:rPr lang="ru-RU" sz="1200" dirty="0" smtClean="0"/>
              <a:t>]. - Минск : </a:t>
            </a:r>
            <a:r>
              <a:rPr lang="ru-RU" sz="1200" dirty="0" err="1" smtClean="0"/>
              <a:t>ТетраСистемс</a:t>
            </a:r>
            <a:r>
              <a:rPr lang="ru-RU" sz="1200" dirty="0" smtClean="0"/>
              <a:t>, 2006. - 192 с.</a:t>
            </a:r>
          </a:p>
          <a:p>
            <a:r>
              <a:rPr lang="ru-RU" sz="1200" dirty="0" smtClean="0"/>
              <a:t>4. Введенская, Л. А. Русский язык и культура речи : учеб. пособие для вузов / Введенская Л. А., Павлова Л. Г. - Ростов </a:t>
            </a:r>
            <a:r>
              <a:rPr lang="ru-RU" sz="1200" dirty="0" err="1" smtClean="0"/>
              <a:t>н</a:t>
            </a:r>
            <a:r>
              <a:rPr lang="ru-RU" sz="1200" dirty="0" smtClean="0"/>
              <a:t>/Д : Феникс, 2003. - 544с. - </a:t>
            </a:r>
            <a:r>
              <a:rPr lang="ru-RU" sz="1200" dirty="0" err="1" smtClean="0"/>
              <a:t>Библиогр</a:t>
            </a:r>
            <a:r>
              <a:rPr lang="ru-RU" sz="1200" dirty="0" smtClean="0"/>
              <a:t>.: с.497-500.</a:t>
            </a:r>
          </a:p>
          <a:p>
            <a:r>
              <a:rPr lang="ru-RU" sz="1200" dirty="0" smtClean="0"/>
              <a:t>5. Розенталь Д. Э.Современный русский язык: [учеб. пособие]/ Д. Э. Розенталь, И. Б. </a:t>
            </a:r>
            <a:r>
              <a:rPr lang="ru-RU" sz="1200" dirty="0" err="1" smtClean="0"/>
              <a:t>Голуб</a:t>
            </a:r>
            <a:r>
              <a:rPr lang="ru-RU" sz="1200" dirty="0" smtClean="0"/>
              <a:t>, М. А. Теленкова. - </a:t>
            </a:r>
            <a:r>
              <a:rPr lang="ru-RU" sz="1200" dirty="0" err="1" smtClean="0"/>
              <a:t>М.:Рольф</a:t>
            </a:r>
            <a:r>
              <a:rPr lang="ru-RU" sz="1200" dirty="0" smtClean="0"/>
              <a:t>, Айрис-пресс,2000. - 448 с.</a:t>
            </a:r>
          </a:p>
          <a:p>
            <a:r>
              <a:rPr lang="ru-RU" sz="1200" dirty="0" smtClean="0"/>
              <a:t>6. Русский язык и культура речи : практикум : учеб. пособие / под ред. В. И. Максимова. - М. : </a:t>
            </a:r>
            <a:r>
              <a:rPr lang="ru-RU" sz="1200" dirty="0" err="1" smtClean="0"/>
              <a:t>Гардарики</a:t>
            </a:r>
            <a:r>
              <a:rPr lang="ru-RU" sz="1200" dirty="0" smtClean="0"/>
              <a:t>, 2001. - 312с.</a:t>
            </a:r>
          </a:p>
          <a:p>
            <a:r>
              <a:rPr lang="ru-RU" sz="1200" dirty="0" smtClean="0"/>
              <a:t>7. Лексические трудности русского языка: Около 13 000 слов: </a:t>
            </a:r>
            <a:r>
              <a:rPr lang="ru-RU" sz="1200" dirty="0" err="1" smtClean="0"/>
              <a:t>cловарь-справочник</a:t>
            </a:r>
            <a:r>
              <a:rPr lang="ru-RU" sz="1200" dirty="0" smtClean="0"/>
              <a:t>. - 2-е изд., стер. - </a:t>
            </a:r>
            <a:r>
              <a:rPr lang="ru-RU" sz="1200" dirty="0" err="1" smtClean="0"/>
              <a:t>М.:Русский</a:t>
            </a:r>
            <a:r>
              <a:rPr lang="ru-RU" sz="1200" dirty="0" smtClean="0"/>
              <a:t> язык,1999. - 586с.</a:t>
            </a:r>
          </a:p>
          <a:p>
            <a:r>
              <a:rPr lang="ru-RU" sz="1200" dirty="0" smtClean="0"/>
              <a:t>8. Русский язык : учебник / под ред. В. И. Максимова. - М. : </a:t>
            </a:r>
            <a:r>
              <a:rPr lang="ru-RU" sz="1200" dirty="0" err="1" smtClean="0"/>
              <a:t>Гардарики</a:t>
            </a:r>
            <a:r>
              <a:rPr lang="ru-RU" sz="1200" dirty="0" smtClean="0"/>
              <a:t>, 2001. - 400 с. - (FUNDAMENTA). - Прил.: с. 275-394.</a:t>
            </a:r>
          </a:p>
          <a:p>
            <a:r>
              <a:rPr lang="ru-RU" sz="1200" dirty="0" smtClean="0"/>
              <a:t>9. </a:t>
            </a:r>
            <a:r>
              <a:rPr lang="ru-RU" sz="1200" dirty="0" err="1" smtClean="0"/>
              <a:t>Ашукин</a:t>
            </a:r>
            <a:r>
              <a:rPr lang="ru-RU" sz="1200" dirty="0" smtClean="0"/>
              <a:t> Н.С., </a:t>
            </a:r>
            <a:r>
              <a:rPr lang="ru-RU" sz="1200" dirty="0" err="1" smtClean="0"/>
              <a:t>Ашукина</a:t>
            </a:r>
            <a:r>
              <a:rPr lang="ru-RU" sz="1200" dirty="0" smtClean="0"/>
              <a:t> М.Г. Крылатые слова. М.: Художественная литература, 1995.</a:t>
            </a:r>
          </a:p>
          <a:p>
            <a:r>
              <a:rPr lang="ru-RU" sz="1200" dirty="0" smtClean="0"/>
              <a:t>10.Кун А.Н. Легенды и мифы Древней Греции. – Ф.: </a:t>
            </a:r>
            <a:r>
              <a:rPr lang="ru-RU" sz="1200" dirty="0" err="1" smtClean="0"/>
              <a:t>Мектеп</a:t>
            </a:r>
            <a:r>
              <a:rPr lang="ru-RU" sz="1200" dirty="0" smtClean="0"/>
              <a:t>, 1984</a:t>
            </a:r>
          </a:p>
          <a:p>
            <a:r>
              <a:rPr lang="ru-RU" sz="1200" dirty="0" smtClean="0"/>
              <a:t>11. Рак И. Мифы и легенды Древней Греции. – М.: Стрекоза-ПРЕСС, 2006</a:t>
            </a:r>
          </a:p>
          <a:p>
            <a:r>
              <a:rPr lang="ru-RU" sz="1200" dirty="0" smtClean="0"/>
              <a:t>12.Я познаю мир: Детская энциклопедия. – М.:ТКО «АСТ», 1996</a:t>
            </a:r>
          </a:p>
          <a:p>
            <a:r>
              <a:rPr lang="ru-RU" sz="1200" dirty="0" smtClean="0"/>
              <a:t>13.</a:t>
            </a:r>
            <a:r>
              <a:rPr lang="ru-RU" sz="1200" u="sng" dirty="0" smtClean="0"/>
              <a:t>http://myfhology.narod.ru</a:t>
            </a:r>
            <a:r>
              <a:rPr lang="ru-RU" sz="1200" dirty="0" smtClean="0"/>
              <a:t> – Мифологическая энциклопедия</a:t>
            </a:r>
          </a:p>
          <a:p>
            <a:r>
              <a:rPr lang="ru-RU" sz="1200" dirty="0" smtClean="0"/>
              <a:t>14.</a:t>
            </a:r>
            <a:r>
              <a:rPr lang="ru-RU" sz="1200" u="sng" dirty="0" smtClean="0"/>
              <a:t>http://www.ellada.spb.ru</a:t>
            </a:r>
            <a:r>
              <a:rPr lang="ru-RU" sz="1200" dirty="0" smtClean="0"/>
              <a:t> – Древняя Греция</a:t>
            </a:r>
          </a:p>
          <a:p>
            <a:r>
              <a:rPr lang="ru-RU" sz="1200" dirty="0" smtClean="0"/>
              <a:t>15.</a:t>
            </a:r>
            <a:r>
              <a:rPr lang="ru-RU" sz="1200" u="sng" dirty="0" smtClean="0"/>
              <a:t>http://www.hellados.ru</a:t>
            </a:r>
            <a:r>
              <a:rPr lang="ru-RU" sz="1200" dirty="0" smtClean="0"/>
              <a:t> – Эллада: Мифология Древней Греции</a:t>
            </a:r>
          </a:p>
          <a:p>
            <a:r>
              <a:rPr lang="ru-RU" sz="1200" dirty="0" smtClean="0"/>
              <a:t>16.</a:t>
            </a:r>
            <a:r>
              <a:rPr lang="ru-RU" sz="1200" u="sng" dirty="0" smtClean="0"/>
              <a:t>http://www.dennimm.narod.ru</a:t>
            </a:r>
            <a:r>
              <a:rPr lang="ru-RU" sz="1200" dirty="0" smtClean="0"/>
              <a:t> - Фразеологизмы</a:t>
            </a:r>
          </a:p>
          <a:p>
            <a:r>
              <a:rPr lang="ru-RU" sz="1200" dirty="0" smtClean="0"/>
              <a:t>17.</a:t>
            </a:r>
            <a:r>
              <a:rPr lang="en-US" sz="1200" dirty="0" smtClean="0"/>
              <a:t>http</a:t>
            </a:r>
            <a:r>
              <a:rPr lang="ru-RU" sz="1200" dirty="0" smtClean="0"/>
              <a:t>://</a:t>
            </a:r>
            <a:r>
              <a:rPr lang="en-US" sz="1200" dirty="0" err="1" smtClean="0"/>
              <a:t>ru</a:t>
            </a:r>
            <a:r>
              <a:rPr lang="ru-RU" sz="1200" dirty="0" smtClean="0"/>
              <a:t>.</a:t>
            </a:r>
            <a:r>
              <a:rPr lang="en-US" sz="1200" dirty="0" err="1" smtClean="0"/>
              <a:t>wikipedia</a:t>
            </a:r>
            <a:r>
              <a:rPr lang="ru-RU" sz="1200" dirty="0" smtClean="0"/>
              <a:t>.</a:t>
            </a:r>
            <a:r>
              <a:rPr lang="en-US" sz="1200" dirty="0" smtClean="0"/>
              <a:t>org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18.</a:t>
            </a:r>
            <a:r>
              <a:rPr lang="en-US" sz="1200" dirty="0" smtClean="0"/>
              <a:t>http</a:t>
            </a:r>
            <a:r>
              <a:rPr lang="ru-RU" sz="1200" dirty="0" smtClean="0"/>
              <a:t>://</a:t>
            </a:r>
            <a:r>
              <a:rPr lang="en-US" sz="1200" dirty="0" smtClean="0"/>
              <a:t>www</a:t>
            </a:r>
            <a:r>
              <a:rPr lang="ru-RU" sz="1200" dirty="0" smtClean="0"/>
              <a:t>.</a:t>
            </a:r>
            <a:r>
              <a:rPr lang="en-US" sz="1200" dirty="0" err="1" smtClean="0"/>
              <a:t>Aphorisme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r>
              <a:rPr lang="ru-RU" sz="1200" dirty="0" smtClean="0"/>
              <a:t>.</a:t>
            </a:r>
            <a:r>
              <a:rPr lang="en-US" sz="1200" dirty="0" smtClean="0"/>
              <a:t> </a:t>
            </a:r>
            <a:r>
              <a:rPr lang="ru-RU" sz="1200" u="sng" dirty="0" smtClean="0"/>
              <a:t>greatmind.info</a:t>
            </a:r>
            <a:r>
              <a:rPr lang="ru-RU" sz="1200" dirty="0" smtClean="0"/>
              <a:t> </a:t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dirty="0" smtClean="0"/>
              <a:t> 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C000"/>
                </a:solidFill>
              </a:rPr>
              <a:t>Список используемых источников</a:t>
            </a:r>
            <a:endParaRPr lang="ru-RU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1557" y="620688"/>
            <a:ext cx="768088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внимание!!!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1" name="Picture 1" descr="C:\Users\Диана\Desktop\0_8c71c_5977db04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3384376" cy="2817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714620"/>
            <a:ext cx="8143931" cy="22860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Крылатые выражения и их происхождение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000108"/>
            <a:ext cx="74291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Теоретическая 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часть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algn="just">
              <a:buNone/>
            </a:pPr>
            <a:r>
              <a:rPr lang="ru-RU" sz="3200" dirty="0" smtClean="0"/>
              <a:t>   </a:t>
            </a:r>
            <a:r>
              <a:rPr lang="ru-RU" sz="3200" u="sng" dirty="0" smtClean="0"/>
              <a:t>Крылатые выражения</a:t>
            </a:r>
            <a:r>
              <a:rPr lang="ru-RU" sz="3200" dirty="0" smtClean="0"/>
              <a:t> — устойчивый фразеологизм образного или афористического характера, вошедший в лексику из исторических либо литературных источников и получивший широкое распространение благодаря своей выразительности. Другими словами, крылатые выражения — краткие цитаты, меткие фразы и афоризмы.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Autofit/>
          </a:bodyPr>
          <a:lstStyle/>
          <a:p>
            <a:pPr lvl="0" algn="ctr"/>
            <a:r>
              <a:rPr lang="ru-RU" sz="4400" b="1" i="1" dirty="0" smtClean="0">
                <a:solidFill>
                  <a:srgbClr val="FFC000"/>
                </a:solidFill>
              </a:rPr>
              <a:t>Что такое крылатые выражения?</a:t>
            </a:r>
            <a:r>
              <a:rPr lang="ru-RU" sz="4400" dirty="0" smtClean="0">
                <a:solidFill>
                  <a:srgbClr val="FFC000"/>
                </a:solidFill>
              </a:rPr>
              <a:t/>
            </a:r>
            <a:br>
              <a:rPr lang="ru-RU" sz="4400" dirty="0" smtClean="0">
                <a:solidFill>
                  <a:srgbClr val="FFC000"/>
                </a:solidFill>
              </a:rPr>
            </a:br>
            <a:endParaRPr lang="ru-RU" sz="44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Название термина восходит к Гомеру, в поэмах которого ("Илиада" и "Одиссея") встречается следующее: "Он крылатое слово промолвил"; "Между собой обменялись словами крылатыми тихо".  Гомер называл "крылатыми" слова потому, что из уст говорящего они как бы летят к уху слушающего.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solidFill>
                  <a:srgbClr val="FFC000"/>
                </a:solidFill>
              </a:rPr>
              <a:t>Происхождение термина</a:t>
            </a:r>
            <a:endParaRPr lang="ru-RU" sz="4400" b="1" i="1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Диана\Desktop\Go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05064"/>
            <a:ext cx="1872208" cy="24549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u-RU" dirty="0" smtClean="0"/>
              <a:t>   Источниками крылатых выражений могут быть мифы, фольклор, литература, публицистика, мемуары, речи известных людей. Это могут быть цитаты или образные выражения, появившиеся на их основе.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72819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900" b="1" i="1" dirty="0" smtClean="0">
                <a:solidFill>
                  <a:srgbClr val="FFC000"/>
                </a:solidFill>
              </a:rPr>
              <a:t>Источники крылатых выражений</a:t>
            </a:r>
            <a:r>
              <a:rPr lang="ru-RU" sz="4900" b="1" i="1" u="sng" dirty="0" smtClean="0">
                <a:solidFill>
                  <a:srgbClr val="FFC000"/>
                </a:solidFill>
              </a:rPr>
              <a:t> </a:t>
            </a:r>
            <a:r>
              <a:rPr lang="ru-RU" sz="4400" i="1" dirty="0" smtClean="0">
                <a:solidFill>
                  <a:srgbClr val="FFC000"/>
                </a:solidFill>
              </a:rPr>
              <a:t/>
            </a:r>
            <a:br>
              <a:rPr lang="ru-RU" sz="4400" i="1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  <p:pic>
        <p:nvPicPr>
          <p:cNvPr id="4" name="Picture 2" descr="http://t0.gstatic.com/images?q=tbn:ANd9GcSExStCnKf_NWxXnqZP_yoQCR-mugvVQ5Rh212WXb62bN9C27py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81872"/>
            <a:ext cx="2016224" cy="2016224"/>
          </a:xfrm>
          <a:prstGeom prst="rect">
            <a:avLst/>
          </a:prstGeom>
          <a:noFill/>
        </p:spPr>
      </p:pic>
      <p:pic>
        <p:nvPicPr>
          <p:cNvPr id="5" name="Рисунок 4" descr="ah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221088"/>
            <a:ext cx="2808313" cy="1932121"/>
          </a:xfrm>
          <a:prstGeom prst="rect">
            <a:avLst/>
          </a:prstGeom>
        </p:spPr>
      </p:pic>
      <p:pic>
        <p:nvPicPr>
          <p:cNvPr id="6" name="Рисунок 5" descr="111664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221088"/>
            <a:ext cx="1440160" cy="1954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Выражение </a:t>
            </a:r>
          </a:p>
          <a:p>
            <a:pPr algn="ctr">
              <a:buNone/>
            </a:pPr>
            <a:r>
              <a:rPr lang="ru-RU" sz="4000" dirty="0" smtClean="0"/>
              <a:t>«крылатое выражение» </a:t>
            </a:r>
          </a:p>
          <a:p>
            <a:pPr algn="ctr">
              <a:buNone/>
            </a:pPr>
            <a:r>
              <a:rPr lang="ru-RU" sz="4000" dirty="0" smtClean="0"/>
              <a:t>само по себе является </a:t>
            </a:r>
          </a:p>
          <a:p>
            <a:pPr algn="ctr">
              <a:buNone/>
            </a:pPr>
            <a:r>
              <a:rPr lang="ru-RU" sz="4000" dirty="0" smtClean="0"/>
              <a:t>крылатым выражением</a:t>
            </a:r>
            <a:endParaRPr lang="ru-RU" sz="4000" dirty="0"/>
          </a:p>
        </p:txBody>
      </p:sp>
      <p:pic>
        <p:nvPicPr>
          <p:cNvPr id="3073" name="Picture 1" descr="C:\Users\Диан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942" y="3947343"/>
            <a:ext cx="3057226" cy="22899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475</TotalTime>
  <Words>1816</Words>
  <Application>Microsoft Office PowerPoint</Application>
  <PresentationFormat>Экран (4:3)</PresentationFormat>
  <Paragraphs>169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Бумажная</vt:lpstr>
      <vt:lpstr>Проект  подготовила ученица МОУ «СОШ №4» 5 «А» класса Якубовская Диана</vt:lpstr>
      <vt:lpstr>Актуальность темы</vt:lpstr>
      <vt:lpstr>Цель работы </vt:lpstr>
      <vt:lpstr>Задачи </vt:lpstr>
      <vt:lpstr>Слайд 5</vt:lpstr>
      <vt:lpstr>Что такое крылатые выражения? </vt:lpstr>
      <vt:lpstr>Происхождение термина</vt:lpstr>
      <vt:lpstr>Источники крылатых выражений  </vt:lpstr>
      <vt:lpstr>Слайд 9</vt:lpstr>
      <vt:lpstr>Классификация крылатых выражений</vt:lpstr>
      <vt:lpstr>Классификация крылатых выражений </vt:lpstr>
      <vt:lpstr>  История возникновения некоторых крылатых выражений</vt:lpstr>
      <vt:lpstr>Библейские</vt:lpstr>
      <vt:lpstr>Библейские</vt:lpstr>
      <vt:lpstr>Из мифов</vt:lpstr>
      <vt:lpstr>Из мифов</vt:lpstr>
      <vt:lpstr>Книжные</vt:lpstr>
      <vt:lpstr>Книжные</vt:lpstr>
      <vt:lpstr>Исторические</vt:lpstr>
      <vt:lpstr>Исторические</vt:lpstr>
      <vt:lpstr>Исторические</vt:lpstr>
      <vt:lpstr>Исторические</vt:lpstr>
      <vt:lpstr>Современные (появились в XX веке)</vt:lpstr>
      <vt:lpstr>Современные  (появились в XX веке)</vt:lpstr>
      <vt:lpstr>Современные (появились в XX веке)</vt:lpstr>
      <vt:lpstr>Современные  (появились в XX веке)</vt:lpstr>
      <vt:lpstr>  Крылатые выражения в СМИ</vt:lpstr>
      <vt:lpstr>Крылатые выражения в СМИ</vt:lpstr>
      <vt:lpstr>Юмористические</vt:lpstr>
      <vt:lpstr>Юмористические</vt:lpstr>
      <vt:lpstr>Практическая часть </vt:lpstr>
      <vt:lpstr>Слайд 32</vt:lpstr>
      <vt:lpstr>Анкета</vt:lpstr>
      <vt:lpstr>Результаты анкетирования:</vt:lpstr>
      <vt:lpstr>Результаты анкетирования</vt:lpstr>
      <vt:lpstr>Выводы по анкетированию </vt:lpstr>
      <vt:lpstr>Слайд 37</vt:lpstr>
      <vt:lpstr>Слайд 38</vt:lpstr>
      <vt:lpstr>Слайд 39</vt:lpstr>
      <vt:lpstr>Список используемых источников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Диана</dc:creator>
  <cp:lastModifiedBy>1</cp:lastModifiedBy>
  <cp:revision>60</cp:revision>
  <dcterms:created xsi:type="dcterms:W3CDTF">2013-03-19T17:59:18Z</dcterms:created>
  <dcterms:modified xsi:type="dcterms:W3CDTF">2013-04-04T20:21:20Z</dcterms:modified>
</cp:coreProperties>
</file>