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2" r:id="rId5"/>
    <p:sldId id="261" r:id="rId6"/>
    <p:sldId id="264" r:id="rId7"/>
    <p:sldId id="265" r:id="rId8"/>
    <p:sldId id="266" r:id="rId9"/>
    <p:sldId id="271" r:id="rId10"/>
    <p:sldId id="272" r:id="rId11"/>
    <p:sldId id="275" r:id="rId12"/>
    <p:sldId id="267" r:id="rId13"/>
    <p:sldId id="269" r:id="rId14"/>
    <p:sldId id="270" r:id="rId15"/>
    <p:sldId id="257" r:id="rId16"/>
    <p:sldId id="258" r:id="rId17"/>
    <p:sldId id="273" r:id="rId18"/>
    <p:sldId id="259" r:id="rId19"/>
    <p:sldId id="26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experimentanium.ru/events/sfericheskoe-kino-v-eksperimentaniume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perimentanium.ru/events/shkola_mylnykh_puzyrey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experimentanium.ru/events/reaktiv-shou/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experimentanium.ru/events/tesla_shou/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«Адаптация пятиклассников к новым условиям </a:t>
            </a:r>
            <a:r>
              <a:rPr lang="ru-RU" b="1" dirty="0" smtClean="0"/>
              <a:t>учёбы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7406640" cy="17526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Родительское собрание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Рекомендации родителям: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78611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безусловное </a:t>
            </a:r>
            <a:r>
              <a:rPr lang="ru-RU" dirty="0" smtClean="0"/>
              <a:t>принятие ребенка, несмотря на неудачи и </a:t>
            </a:r>
            <a:r>
              <a:rPr lang="ru-RU" dirty="0" smtClean="0"/>
              <a:t>трудности;</a:t>
            </a:r>
            <a:endParaRPr lang="ru-RU" dirty="0" smtClean="0"/>
          </a:p>
          <a:p>
            <a:r>
              <a:rPr lang="ru-RU" dirty="0" smtClean="0"/>
              <a:t>проявление </a:t>
            </a:r>
            <a:r>
              <a:rPr lang="ru-RU" dirty="0" smtClean="0"/>
              <a:t>интереса к школе, классу, прожитому дню, неформальное общение после прошедшего </a:t>
            </a:r>
            <a:r>
              <a:rPr lang="ru-RU" dirty="0" smtClean="0"/>
              <a:t>дня;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 smtClean="0"/>
              <a:t>с одноклассниками и возможность общения после </a:t>
            </a:r>
            <a:r>
              <a:rPr lang="ru-RU" dirty="0" smtClean="0"/>
              <a:t>школы;</a:t>
            </a:r>
            <a:endParaRPr lang="ru-RU" dirty="0" smtClean="0"/>
          </a:p>
          <a:p>
            <a:r>
              <a:rPr lang="ru-RU" dirty="0" smtClean="0"/>
              <a:t>недопустимость </a:t>
            </a:r>
            <a:r>
              <a:rPr lang="ru-RU" dirty="0" smtClean="0"/>
              <a:t>запугивания, физических мер воздействия, критики в адрес ребенка, особенно в присутствии других родственников, </a:t>
            </a:r>
            <a:r>
              <a:rPr lang="ru-RU" dirty="0" smtClean="0"/>
              <a:t>сверстников;</a:t>
            </a:r>
            <a:endParaRPr lang="ru-RU" dirty="0" smtClean="0"/>
          </a:p>
          <a:p>
            <a:r>
              <a:rPr lang="ru-RU" dirty="0" smtClean="0"/>
              <a:t>осознание того, что медлительные </a:t>
            </a:r>
            <a:r>
              <a:rPr lang="ru-RU" dirty="0" smtClean="0"/>
              <a:t>и малообщительные дети медленнее привыкают к классу, к новым условиям </a:t>
            </a:r>
            <a:r>
              <a:rPr lang="ru-RU" dirty="0" smtClean="0"/>
              <a:t>обучения;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 smtClean="0"/>
              <a:t>ребенку самостоятельности </a:t>
            </a:r>
            <a:r>
              <a:rPr lang="ru-RU" dirty="0" smtClean="0"/>
              <a:t>(не </a:t>
            </a:r>
            <a:r>
              <a:rPr lang="ru-RU" dirty="0" smtClean="0"/>
              <a:t>делать все за него, прививать «чувство взрослости</a:t>
            </a:r>
            <a:r>
              <a:rPr lang="ru-RU" dirty="0" smtClean="0"/>
              <a:t>»)в совокупности с обоснованным контролем.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Ответьте, пожалуйста, на вопросы анкеты, касающиеся учебной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Учебная часть</a:t>
            </a:r>
            <a:endParaRPr lang="ru-RU" dirty="0"/>
          </a:p>
        </p:txBody>
      </p:sp>
      <p:pic>
        <p:nvPicPr>
          <p:cNvPr id="4" name="Содержимое 3" descr="6943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4032449" cy="3987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6" name="Рисунок 5" descr="abr82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221088"/>
            <a:ext cx="1615279" cy="2402210"/>
          </a:xfrm>
          <a:prstGeom prst="rect">
            <a:avLst/>
          </a:prstGeom>
        </p:spPr>
      </p:pic>
      <p:pic>
        <p:nvPicPr>
          <p:cNvPr id="5" name="Рисунок 4" descr="5689888.jpg"/>
          <p:cNvPicPr>
            <a:picLocks noChangeAspect="1"/>
          </p:cNvPicPr>
          <p:nvPr/>
        </p:nvPicPr>
        <p:blipFill>
          <a:blip r:embed="rId3" cstate="print"/>
          <a:srcRect l="17640" r="16841"/>
          <a:stretch>
            <a:fillRect/>
          </a:stretch>
        </p:blipFill>
        <p:spPr>
          <a:xfrm>
            <a:off x="1043608" y="1196752"/>
            <a:ext cx="1963274" cy="2636912"/>
          </a:xfrm>
          <a:prstGeom prst="rect">
            <a:avLst/>
          </a:prstGeom>
        </p:spPr>
      </p:pic>
      <p:pic>
        <p:nvPicPr>
          <p:cNvPr id="4" name="Содержимое 3" descr="021_0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4221088"/>
            <a:ext cx="1693868" cy="2294178"/>
          </a:xfrm>
        </p:spPr>
      </p:pic>
      <p:sp>
        <p:nvSpPr>
          <p:cNvPr id="7" name="TextBox 6"/>
          <p:cNvSpPr txBox="1"/>
          <p:nvPr/>
        </p:nvSpPr>
        <p:spPr>
          <a:xfrm>
            <a:off x="4499992" y="15567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Приносим ежедневно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203848" y="2132856"/>
            <a:ext cx="12961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47251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Читаем дома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65313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требованию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2902191">
            <a:off x="3006341" y="5857561"/>
            <a:ext cx="611037" cy="901996"/>
          </a:xfrm>
          <a:prstGeom prst="curvedLeftArrow">
            <a:avLst>
              <a:gd name="adj1" fmla="val 1113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2902191">
            <a:off x="6750757" y="5666208"/>
            <a:ext cx="611037" cy="901996"/>
          </a:xfrm>
          <a:prstGeom prst="curvedLeftArrow">
            <a:avLst>
              <a:gd name="adj1" fmla="val 1113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Проверяйте  домашнее задание!</a:t>
            </a:r>
            <a:endParaRPr lang="ru-RU" dirty="0"/>
          </a:p>
        </p:txBody>
      </p:sp>
      <p:pic>
        <p:nvPicPr>
          <p:cNvPr id="4" name="Содержимое 3" descr="0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500" b="45000"/>
          <a:stretch>
            <a:fillRect/>
          </a:stretch>
        </p:blipFill>
        <p:spPr>
          <a:xfrm>
            <a:off x="2195737" y="1988840"/>
            <a:ext cx="5174288" cy="3622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мы учимся…</a:t>
            </a:r>
            <a:endParaRPr lang="ru-RU" dirty="0"/>
          </a:p>
        </p:txBody>
      </p:sp>
      <p:pic>
        <p:nvPicPr>
          <p:cNvPr id="4" name="Содержимое 3" descr="20120905_11511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484784"/>
            <a:ext cx="3982059" cy="2448272"/>
          </a:xfrm>
        </p:spPr>
      </p:pic>
      <p:sp>
        <p:nvSpPr>
          <p:cNvPr id="5" name="TextBox 4"/>
          <p:cNvSpPr txBox="1"/>
          <p:nvPr/>
        </p:nvSpPr>
        <p:spPr>
          <a:xfrm>
            <a:off x="5436096" y="292494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Работаем в группах</a:t>
            </a:r>
          </a:p>
          <a:p>
            <a:r>
              <a:rPr lang="ru-RU" sz="2800" dirty="0" smtClean="0"/>
              <a:t>Создаём проекты</a:t>
            </a:r>
            <a:endParaRPr lang="ru-RU" sz="2800" dirty="0"/>
          </a:p>
        </p:txBody>
      </p:sp>
      <p:pic>
        <p:nvPicPr>
          <p:cNvPr id="6" name="Рисунок 5" descr="20120905_114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3635896" cy="2726922"/>
          </a:xfrm>
          <a:prstGeom prst="rect">
            <a:avLst/>
          </a:prstGeom>
        </p:spPr>
      </p:pic>
      <p:pic>
        <p:nvPicPr>
          <p:cNvPr id="8" name="Рисунок 7" descr="20120905_114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8640"/>
            <a:ext cx="2987824" cy="2240868"/>
          </a:xfrm>
          <a:prstGeom prst="rect">
            <a:avLst/>
          </a:prstGeom>
        </p:spPr>
      </p:pic>
      <p:pic>
        <p:nvPicPr>
          <p:cNvPr id="10" name="Рисунок 9" descr="20120917_115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Соревнуемся(День здоровья)</a:t>
            </a:r>
            <a:endParaRPr lang="ru-RU" dirty="0"/>
          </a:p>
        </p:txBody>
      </p:sp>
      <p:pic>
        <p:nvPicPr>
          <p:cNvPr id="4" name="Содержимое 3" descr="20120907_085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124744"/>
            <a:ext cx="3960440" cy="2970330"/>
          </a:xfrm>
        </p:spPr>
      </p:pic>
      <p:pic>
        <p:nvPicPr>
          <p:cNvPr id="5" name="Рисунок 4" descr="20120907_08575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564904"/>
            <a:ext cx="3850184" cy="3217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86916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 побеждаем!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 школы</a:t>
            </a:r>
            <a:endParaRPr lang="ru-RU" dirty="0"/>
          </a:p>
        </p:txBody>
      </p:sp>
      <p:pic>
        <p:nvPicPr>
          <p:cNvPr id="4" name="Содержимое 3" descr="4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8344" y="764704"/>
            <a:ext cx="1238250" cy="1428750"/>
          </a:xfrm>
        </p:spPr>
      </p:pic>
      <p:pic>
        <p:nvPicPr>
          <p:cNvPr id="5" name="Рисунок 4" descr="6ecc9ae796a19c16da3113e62415d2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1916007" cy="2088232"/>
          </a:xfrm>
          <a:prstGeom prst="rect">
            <a:avLst/>
          </a:prstGeom>
        </p:spPr>
      </p:pic>
      <p:pic>
        <p:nvPicPr>
          <p:cNvPr id="6" name="Рисунок 5" descr="288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229560"/>
            <a:ext cx="4608512" cy="329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хотим поехать?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890080" cy="4824536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2600" dirty="0" smtClean="0"/>
              <a:t>Центральный музей Вооруженных сил</a:t>
            </a:r>
          </a:p>
          <a:p>
            <a:r>
              <a:rPr lang="ru-RU" sz="2600" dirty="0" smtClean="0"/>
              <a:t>Музей (вообще – 8 чел.)</a:t>
            </a:r>
          </a:p>
          <a:p>
            <a:r>
              <a:rPr lang="ru-RU" sz="2600" dirty="0" smtClean="0"/>
              <a:t>Музей восковых фигур</a:t>
            </a:r>
          </a:p>
          <a:p>
            <a:r>
              <a:rPr lang="ru-RU" sz="2600" dirty="0" smtClean="0"/>
              <a:t>Оружейная палата в Кремле, Кремль</a:t>
            </a:r>
          </a:p>
          <a:p>
            <a:r>
              <a:rPr lang="ru-RU" sz="2600" dirty="0" smtClean="0"/>
              <a:t>Театр (3 чел.)</a:t>
            </a:r>
          </a:p>
          <a:p>
            <a:r>
              <a:rPr lang="ru-RU" sz="2600" dirty="0" smtClean="0"/>
              <a:t>Красная площадь</a:t>
            </a:r>
          </a:p>
          <a:p>
            <a:r>
              <a:rPr lang="ru-RU" sz="2600" dirty="0" smtClean="0"/>
              <a:t>Цирк (2 чел.)</a:t>
            </a:r>
          </a:p>
          <a:p>
            <a:r>
              <a:rPr lang="ru-RU" sz="2600" dirty="0" smtClean="0"/>
              <a:t>Литературный музей</a:t>
            </a:r>
          </a:p>
          <a:p>
            <a:r>
              <a:rPr lang="ru-RU" sz="2600" dirty="0" smtClean="0"/>
              <a:t>Поход (2 чел.)</a:t>
            </a:r>
          </a:p>
          <a:p>
            <a:r>
              <a:rPr lang="ru-RU" sz="2600" dirty="0" smtClean="0"/>
              <a:t>Третьяковская галерея</a:t>
            </a:r>
          </a:p>
          <a:p>
            <a:r>
              <a:rPr lang="ru-RU" sz="2600" dirty="0" smtClean="0"/>
              <a:t>Большой театр</a:t>
            </a:r>
          </a:p>
          <a:p>
            <a:r>
              <a:rPr lang="ru-RU" sz="2600" dirty="0" smtClean="0"/>
              <a:t>Библиотека</a:t>
            </a:r>
          </a:p>
          <a:p>
            <a:r>
              <a:rPr lang="ru-RU" sz="2600" dirty="0" smtClean="0"/>
              <a:t>Музей Дарвина (2 чел.)</a:t>
            </a:r>
          </a:p>
          <a:p>
            <a:r>
              <a:rPr lang="ru-RU" sz="2600" dirty="0" smtClean="0"/>
              <a:t>Дельфинарий</a:t>
            </a:r>
          </a:p>
          <a:p>
            <a:r>
              <a:rPr lang="ru-RU" sz="2600" dirty="0" smtClean="0"/>
              <a:t>Зоопарк</a:t>
            </a:r>
          </a:p>
          <a:p>
            <a:r>
              <a:rPr lang="ru-RU" sz="2600" dirty="0" smtClean="0"/>
              <a:t>Аквапарк</a:t>
            </a:r>
          </a:p>
          <a:p>
            <a:r>
              <a:rPr lang="ru-RU" sz="2600" dirty="0" smtClean="0"/>
              <a:t>Кафе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sperimentan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653136"/>
            <a:ext cx="2289882" cy="15254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Куда можно поехать…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642096" cy="51606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Музей занимательных наук «</a:t>
            </a:r>
            <a:r>
              <a:rPr lang="ru-RU" b="1" dirty="0" err="1" smtClean="0"/>
              <a:t>Экпериментаниум</a:t>
            </a:r>
            <a:r>
              <a:rPr lang="ru-RU" b="1" dirty="0" smtClean="0"/>
              <a:t>»</a:t>
            </a:r>
          </a:p>
          <a:p>
            <a:pPr lvl="1">
              <a:buNone/>
            </a:pPr>
            <a:r>
              <a:rPr lang="ru-RU" b="1" dirty="0" smtClean="0">
                <a:hlinkClick r:id="rId3"/>
              </a:rPr>
              <a:t>Сферическое кино</a:t>
            </a:r>
            <a:endParaRPr lang="ru-RU" b="1" dirty="0" smtClean="0"/>
          </a:p>
          <a:p>
            <a:pPr lvl="1">
              <a:buNone/>
            </a:pPr>
            <a:r>
              <a:rPr lang="ru-RU" b="1" dirty="0" smtClean="0">
                <a:hlinkClick r:id="rId4"/>
              </a:rPr>
              <a:t>Тесла-шоу</a:t>
            </a:r>
            <a:endParaRPr lang="ru-RU" b="1" dirty="0" smtClean="0"/>
          </a:p>
          <a:p>
            <a:pPr lvl="1">
              <a:buNone/>
            </a:pPr>
            <a:r>
              <a:rPr lang="ru-RU" b="1" dirty="0" smtClean="0">
                <a:hlinkClick r:id="rId5"/>
              </a:rPr>
              <a:t>Реактив-шоу</a:t>
            </a:r>
            <a:endParaRPr lang="ru-RU" b="1" dirty="0" smtClean="0"/>
          </a:p>
          <a:p>
            <a:pPr lvl="1">
              <a:buNone/>
            </a:pPr>
            <a:r>
              <a:rPr lang="ru-RU" b="1" dirty="0" smtClean="0">
                <a:hlinkClick r:id="rId6"/>
              </a:rPr>
              <a:t>Школа мыльных пузырей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2404" y="836712"/>
            <a:ext cx="3001596" cy="2376264"/>
          </a:xfrm>
          <a:prstGeom prst="rect">
            <a:avLst/>
          </a:prstGeom>
        </p:spPr>
      </p:pic>
      <p:pic>
        <p:nvPicPr>
          <p:cNvPr id="7" name="Рисунок 6" descr="eksperementarium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653136"/>
            <a:ext cx="2438400" cy="1828800"/>
          </a:xfrm>
          <a:prstGeom prst="rect">
            <a:avLst/>
          </a:prstGeom>
        </p:spPr>
      </p:pic>
      <p:pic>
        <p:nvPicPr>
          <p:cNvPr id="6" name="Рисунок 5" descr="eksperementarium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5237820"/>
            <a:ext cx="2160240" cy="1620180"/>
          </a:xfrm>
          <a:prstGeom prst="rect">
            <a:avLst/>
          </a:prstGeom>
        </p:spPr>
      </p:pic>
      <p:pic>
        <p:nvPicPr>
          <p:cNvPr id="8" name="Рисунок 7" descr="Eksperimentanium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3212976"/>
            <a:ext cx="1667435" cy="2304256"/>
          </a:xfrm>
          <a:prstGeom prst="rect">
            <a:avLst/>
          </a:prstGeom>
        </p:spPr>
      </p:pic>
      <p:pic>
        <p:nvPicPr>
          <p:cNvPr id="9" name="Рисунок 8" descr="Eksperimentanium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5237820"/>
            <a:ext cx="216024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Теоретическая часть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Учебная часть</a:t>
            </a:r>
          </a:p>
          <a:p>
            <a:r>
              <a:rPr lang="ru-RU" dirty="0" smtClean="0"/>
              <a:t>Организационно-дискуссионная часть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278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48209"/>
            <a:ext cx="5544616" cy="40182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r>
              <a:rPr lang="ru-RU" dirty="0" smtClean="0"/>
              <a:t>    Период адаптации к новым правилам и требованиям может занимать у ребенка от одного месяца до целого года.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057400"/>
            <a:ext cx="7560840" cy="4800600"/>
          </a:xfrm>
        </p:spPr>
        <p:txBody>
          <a:bodyPr/>
          <a:lstStyle/>
          <a:p>
            <a:pPr algn="just"/>
            <a:r>
              <a:rPr lang="ru-RU" dirty="0" smtClean="0"/>
              <a:t>Школьник впервые оказывается в ситуации множественности  требований и, если он научится учитывать эти требования, соотносить их, преодолевать связанные с этим трудности, то овладеет умением, необходимым для взрослой жизни.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057400"/>
            <a:ext cx="7498080" cy="4800600"/>
          </a:xfrm>
        </p:spPr>
        <p:txBody>
          <a:bodyPr/>
          <a:lstStyle/>
          <a:p>
            <a:r>
              <a:rPr lang="ru-RU" dirty="0" smtClean="0"/>
              <a:t>Один из факторов, приводящих к формированию и закреплению тревожности школьника, – завышенные ожидания со стороны родителей к успехам своего ребенка.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348880"/>
            <a:ext cx="7498080" cy="4800600"/>
          </a:xfrm>
        </p:spPr>
        <p:txBody>
          <a:bodyPr/>
          <a:lstStyle/>
          <a:p>
            <a:r>
              <a:rPr lang="ru-RU" dirty="0" smtClean="0"/>
              <a:t>Трудности у пятиклассников может вызывать и необходимость на каждом уроке приспособиться к своеобразному темпу, особенностям речи, стилю преподавания каждого учителя.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8080" cy="4800600"/>
          </a:xfrm>
        </p:spPr>
        <p:txBody>
          <a:bodyPr/>
          <a:lstStyle/>
          <a:p>
            <a:r>
              <a:rPr lang="ru-RU" dirty="0" smtClean="0"/>
              <a:t>В 10—11 лет существенно меняется характер самооценки ребенка. Если раньше она складывалась под влиянием оценок учителя и эти оценки касались в основном учёбы, то теперь на характер самооценки всё больше влияют другие дети.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704856" cy="4800600"/>
          </a:xfrm>
        </p:spPr>
        <p:txBody>
          <a:bodyPr/>
          <a:lstStyle/>
          <a:p>
            <a:pPr algn="just"/>
            <a:r>
              <a:rPr lang="ru-RU" dirty="0" smtClean="0"/>
              <a:t>Рубеж 4—5 классов характеризуется значительным снижением учебной мотивации. На фоне формирующегося нового познавательного отношения к действительности наблюдается отрицательное отношение к школе в целом, конфликты с учителями, снижение успеваемости.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адаптации учащихся 5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 smtClean="0"/>
              <a:t>Задача </a:t>
            </a:r>
            <a:r>
              <a:rPr lang="ru-RU" b="1" u="sng" dirty="0" smtClean="0"/>
              <a:t>родителей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познакомиться с учителями, </a:t>
            </a:r>
            <a:r>
              <a:rPr lang="ru-RU" dirty="0" smtClean="0"/>
              <a:t>которые </a:t>
            </a:r>
            <a:r>
              <a:rPr lang="ru-RU" dirty="0" smtClean="0"/>
              <a:t>преподают в классе, </a:t>
            </a:r>
            <a:r>
              <a:rPr lang="ru-RU" dirty="0" smtClean="0"/>
              <a:t>попытаться </a:t>
            </a:r>
            <a:r>
              <a:rPr lang="ru-RU" dirty="0" smtClean="0"/>
              <a:t>вникнуть в тот круг вопросов, которые могут вызвать затруднения у </a:t>
            </a:r>
            <a:r>
              <a:rPr lang="ru-RU" dirty="0" smtClean="0"/>
              <a:t>детей;</a:t>
            </a:r>
          </a:p>
          <a:p>
            <a:r>
              <a:rPr lang="ru-RU" dirty="0" smtClean="0"/>
              <a:t>приучать ребёнка к </a:t>
            </a:r>
            <a:r>
              <a:rPr lang="ru-RU" dirty="0" smtClean="0"/>
              <a:t>планированию своей деятельности, самостоятельности в учебных и домашних делах, осуществлению </a:t>
            </a:r>
            <a:r>
              <a:rPr lang="ru-RU" dirty="0" smtClean="0"/>
              <a:t>самоконтроля;</a:t>
            </a:r>
            <a:endParaRPr lang="ru-RU" dirty="0" smtClean="0"/>
          </a:p>
          <a:p>
            <a:r>
              <a:rPr lang="ru-RU" dirty="0" smtClean="0"/>
              <a:t>-развивать </a:t>
            </a:r>
            <a:r>
              <a:rPr lang="ru-RU" dirty="0" smtClean="0"/>
              <a:t>стремление к овладению новыми знаниями, </a:t>
            </a:r>
            <a:r>
              <a:rPr lang="ru-RU" dirty="0" smtClean="0"/>
              <a:t>объяснять </a:t>
            </a:r>
            <a:r>
              <a:rPr lang="ru-RU" dirty="0" smtClean="0"/>
              <a:t>значимость знаний (метод </a:t>
            </a:r>
            <a:r>
              <a:rPr lang="ru-RU" dirty="0" smtClean="0"/>
              <a:t>развития - </a:t>
            </a:r>
            <a:r>
              <a:rPr lang="ru-RU" dirty="0" smtClean="0"/>
              <a:t>подражание родителям).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472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«Адаптация пятиклассников к новым условиям учёбы</vt:lpstr>
      <vt:lpstr>План работы</vt:lpstr>
      <vt:lpstr>Особенности адаптации учащихся 5 класса</vt:lpstr>
      <vt:lpstr>Особенности адаптации учащихся 5 класса</vt:lpstr>
      <vt:lpstr>Особенности адаптации учащихся 5 класса</vt:lpstr>
      <vt:lpstr>Особенности адаптации учащихся 5 класса</vt:lpstr>
      <vt:lpstr>Особенности адаптации учащихся 5 класса</vt:lpstr>
      <vt:lpstr>Особенности адаптации учащихся 5 класса</vt:lpstr>
      <vt:lpstr>Особенности адаптации учащихся 5 класса</vt:lpstr>
      <vt:lpstr>Рекомендации родителям:  </vt:lpstr>
      <vt:lpstr>Анкетирование</vt:lpstr>
      <vt:lpstr>Учебная часть</vt:lpstr>
      <vt:lpstr>Русский язык</vt:lpstr>
      <vt:lpstr>Проверяйте  домашнее задание!</vt:lpstr>
      <vt:lpstr>Так мы учимся…</vt:lpstr>
      <vt:lpstr>Соревнуемся(День здоровья)</vt:lpstr>
      <vt:lpstr>Вне школы</vt:lpstr>
      <vt:lpstr>Куда хотим поехать?</vt:lpstr>
      <vt:lpstr>Куда можно поехать…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адаптации учащихся пятых классов</dc:title>
  <cp:lastModifiedBy>Slava</cp:lastModifiedBy>
  <cp:revision>25</cp:revision>
  <dcterms:modified xsi:type="dcterms:W3CDTF">2012-09-18T17:28:01Z</dcterms:modified>
</cp:coreProperties>
</file>