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88640"/>
            <a:ext cx="7406640" cy="864096"/>
          </a:xfrm>
        </p:spPr>
        <p:txBody>
          <a:bodyPr/>
          <a:lstStyle/>
          <a:p>
            <a:pPr algn="ctr"/>
            <a:r>
              <a:rPr lang="ru-RU" dirty="0" smtClean="0"/>
              <a:t>3 сентября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Книга и её роль в духовной жизни человека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Литерату́ра</a:t>
            </a:r>
            <a:r>
              <a:rPr lang="ru-RU" dirty="0" smtClean="0"/>
              <a:t> </a:t>
            </a:r>
            <a:r>
              <a:rPr lang="ru-RU" dirty="0" smtClean="0"/>
              <a:t>(лат. </a:t>
            </a:r>
            <a:r>
              <a:rPr lang="ru-RU" i="1" dirty="0" err="1" smtClean="0"/>
              <a:t>lit</a:t>
            </a:r>
            <a:r>
              <a:rPr lang="ru-RU" i="1" dirty="0" smtClean="0"/>
              <a:t>(</a:t>
            </a:r>
            <a:r>
              <a:rPr lang="ru-RU" i="1" dirty="0" err="1" smtClean="0"/>
              <a:t>t</a:t>
            </a:r>
            <a:r>
              <a:rPr lang="ru-RU" i="1" dirty="0" smtClean="0"/>
              <a:t>)</a:t>
            </a:r>
            <a:r>
              <a:rPr lang="ru-RU" i="1" dirty="0" err="1" smtClean="0"/>
              <a:t>eratura</a:t>
            </a:r>
            <a:r>
              <a:rPr lang="ru-RU" dirty="0" smtClean="0"/>
              <a:t>, — </a:t>
            </a:r>
            <a:r>
              <a:rPr lang="ru-RU" i="1" dirty="0" smtClean="0"/>
              <a:t>написанное</a:t>
            </a:r>
            <a:r>
              <a:rPr lang="ru-RU" dirty="0" smtClean="0"/>
              <a:t>, от </a:t>
            </a:r>
            <a:r>
              <a:rPr lang="ru-RU" i="1" dirty="0" err="1" smtClean="0"/>
              <a:t>lit</a:t>
            </a:r>
            <a:r>
              <a:rPr lang="ru-RU" i="1" dirty="0" smtClean="0"/>
              <a:t>(</a:t>
            </a:r>
            <a:r>
              <a:rPr lang="ru-RU" i="1" dirty="0" err="1" smtClean="0"/>
              <a:t>t</a:t>
            </a:r>
            <a:r>
              <a:rPr lang="ru-RU" i="1" dirty="0" smtClean="0"/>
              <a:t>)</a:t>
            </a:r>
            <a:r>
              <a:rPr lang="ru-RU" i="1" dirty="0" err="1" smtClean="0"/>
              <a:t>era</a:t>
            </a:r>
            <a:r>
              <a:rPr lang="ru-RU" dirty="0" smtClean="0"/>
              <a:t> — буква) — в широком смысле совокупность любых </a:t>
            </a:r>
            <a:r>
              <a:rPr lang="ru-RU" dirty="0" smtClean="0"/>
              <a:t>письменных </a:t>
            </a:r>
            <a:r>
              <a:rPr lang="ru-RU" dirty="0" smtClean="0"/>
              <a:t>текстов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4" name="Рисунок 3" descr="x_8596a65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573016"/>
            <a:ext cx="3408412" cy="28132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Содержимое 11" descr="3569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0065497">
            <a:off x="2407903" y="4204775"/>
            <a:ext cx="1191888" cy="2270296"/>
          </a:xfrm>
        </p:spPr>
      </p:pic>
      <p:sp>
        <p:nvSpPr>
          <p:cNvPr id="5" name="Скругленный прямоугольник 4"/>
          <p:cNvSpPr/>
          <p:nvPr/>
        </p:nvSpPr>
        <p:spPr>
          <a:xfrm>
            <a:off x="3275856" y="1700808"/>
            <a:ext cx="345638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Литература</a:t>
            </a:r>
            <a:endParaRPr lang="ru-RU" sz="40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19672" y="3068960"/>
            <a:ext cx="33123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Научная</a:t>
            </a: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6056" y="3068960"/>
            <a:ext cx="33123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Художественная</a:t>
            </a:r>
            <a:endParaRPr lang="ru-RU" sz="3200" dirty="0"/>
          </a:p>
        </p:txBody>
      </p:sp>
      <p:cxnSp>
        <p:nvCxnSpPr>
          <p:cNvPr id="9" name="Прямая со стрелкой 8"/>
          <p:cNvCxnSpPr>
            <a:stCxn id="5" idx="2"/>
            <a:endCxn id="6" idx="0"/>
          </p:cNvCxnSpPr>
          <p:nvPr/>
        </p:nvCxnSpPr>
        <p:spPr>
          <a:xfrm flipH="1">
            <a:off x="3275856" y="2348880"/>
            <a:ext cx="172819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7" idx="0"/>
          </p:cNvCxnSpPr>
          <p:nvPr/>
        </p:nvCxnSpPr>
        <p:spPr>
          <a:xfrm>
            <a:off x="5004048" y="2348880"/>
            <a:ext cx="172819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 descr="3569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065497">
            <a:off x="1932408" y="4017737"/>
            <a:ext cx="1191888" cy="2053007"/>
          </a:xfrm>
          <a:prstGeom prst="rect">
            <a:avLst/>
          </a:prstGeom>
        </p:spPr>
      </p:pic>
      <p:pic>
        <p:nvPicPr>
          <p:cNvPr id="14" name="Рисунок 13" descr="35697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065497">
            <a:off x="2462545" y="4676268"/>
            <a:ext cx="381403" cy="632985"/>
          </a:xfrm>
          <a:prstGeom prst="rect">
            <a:avLst/>
          </a:prstGeom>
        </p:spPr>
      </p:pic>
      <p:pic>
        <p:nvPicPr>
          <p:cNvPr id="16" name="Рисунок 15" descr="16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11558" y="4427606"/>
            <a:ext cx="2425264" cy="181086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Первые книги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Создавались вручную</a:t>
            </a:r>
          </a:p>
          <a:p>
            <a:r>
              <a:rPr lang="ru-RU" dirty="0" smtClean="0"/>
              <a:t>На старославянском языке</a:t>
            </a:r>
          </a:p>
          <a:p>
            <a:r>
              <a:rPr lang="ru-RU" dirty="0" smtClean="0"/>
              <a:t>Очень дорогие</a:t>
            </a:r>
          </a:p>
          <a:p>
            <a:r>
              <a:rPr lang="ru-RU" dirty="0" smtClean="0"/>
              <a:t>Их переписывали  монахи</a:t>
            </a:r>
          </a:p>
          <a:p>
            <a:r>
              <a:rPr lang="ru-RU" dirty="0" smtClean="0"/>
              <a:t>В основном религиозного содержания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 flipV="1">
            <a:off x="6877837" y="0"/>
            <a:ext cx="2266163" cy="3130576"/>
          </a:xfrm>
          <a:prstGeom prst="rect">
            <a:avLst/>
          </a:prstGeom>
        </p:spPr>
      </p:pic>
      <p:pic>
        <p:nvPicPr>
          <p:cNvPr id="5" name="Рисунок 4" descr="2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7" y="4850488"/>
            <a:ext cx="2952329" cy="18501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Первая печатная книга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Иван Фёдоров и Пётр </a:t>
            </a:r>
            <a:r>
              <a:rPr lang="ru-RU" dirty="0" err="1" smtClean="0"/>
              <a:t>Мстиславец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«Апостол»                       1564 год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IVAN-FEDOROV-218x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8322" y="2780928"/>
            <a:ext cx="2563965" cy="3528392"/>
          </a:xfrm>
          <a:prstGeom prst="rect">
            <a:avLst/>
          </a:prstGeom>
        </p:spPr>
      </p:pic>
      <p:pic>
        <p:nvPicPr>
          <p:cNvPr id="5" name="Рисунок 4" descr="f_4c5fd101a153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3284984"/>
            <a:ext cx="4248472" cy="29955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Михаил Васильевич Нестеров «Лель»</a:t>
            </a:r>
            <a:endParaRPr lang="ru-RU" dirty="0"/>
          </a:p>
        </p:txBody>
      </p:sp>
      <p:pic>
        <p:nvPicPr>
          <p:cNvPr id="4" name="Содержимое 3" descr="300px-Mikhail_Nesterov_0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473267"/>
            <a:ext cx="3960440" cy="533339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Написать сочинение о том, как книга помогает вам в жизни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(5-6 предложений).</a:t>
            </a:r>
          </a:p>
          <a:p>
            <a:r>
              <a:rPr lang="ru-RU" dirty="0" smtClean="0"/>
              <a:t>Составить план статьи учебника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стр.3-5 и подготовить её пересказ.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Cat-CatReadingBook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22500" y="1876425"/>
            <a:ext cx="5924550" cy="39433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64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3 сентября</vt:lpstr>
      <vt:lpstr>Литература</vt:lpstr>
      <vt:lpstr>Слайд 3</vt:lpstr>
      <vt:lpstr> Первые книги</vt:lpstr>
      <vt:lpstr>Первая печатная книга</vt:lpstr>
      <vt:lpstr>Михаил Васильевич Нестеров «Лель»</vt:lpstr>
      <vt:lpstr>Домашнее задание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сентября</dc:title>
  <cp:lastModifiedBy>Slava</cp:lastModifiedBy>
  <cp:revision>3</cp:revision>
  <dcterms:modified xsi:type="dcterms:W3CDTF">2012-09-02T13:33:55Z</dcterms:modified>
</cp:coreProperties>
</file>