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90872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Роды и жанры литературы. Басня, аллегория, эзопов язык. Истоки басенного жанра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3068960"/>
            <a:ext cx="78488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Цель урока</a:t>
            </a:r>
            <a:r>
              <a:rPr lang="ru-RU" sz="2800" dirty="0" smtClean="0"/>
              <a:t>: </a:t>
            </a:r>
          </a:p>
          <a:p>
            <a:pPr algn="just"/>
            <a:r>
              <a:rPr lang="ru-RU" sz="2800" dirty="0" smtClean="0"/>
              <a:t>- научиться отличать басню от других жанров литературы, </a:t>
            </a:r>
          </a:p>
          <a:p>
            <a:pPr algn="just"/>
            <a:r>
              <a:rPr lang="ru-RU" sz="2800" dirty="0" smtClean="0"/>
              <a:t>- узнать историю становления басенного жанра.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Жан де Лафонтен</a:t>
            </a:r>
            <a:endParaRPr lang="ru-RU" dirty="0"/>
          </a:p>
        </p:txBody>
      </p:sp>
      <p:pic>
        <p:nvPicPr>
          <p:cNvPr id="4" name="Содержимое 3" descr="лафонте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1268760"/>
            <a:ext cx="3370634" cy="3804327"/>
          </a:xfrm>
        </p:spPr>
      </p:pic>
      <p:sp>
        <p:nvSpPr>
          <p:cNvPr id="5" name="TextBox 4"/>
          <p:cNvSpPr txBox="1"/>
          <p:nvPr/>
        </p:nvSpPr>
        <p:spPr>
          <a:xfrm>
            <a:off x="1331640" y="544522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/>
              <a:t>Жан де Лафонте́н</a:t>
            </a:r>
            <a:r>
              <a:rPr lang="vi-VN" dirty="0" smtClean="0"/>
              <a:t> (фр. </a:t>
            </a:r>
            <a:r>
              <a:rPr lang="en-US" i="1" dirty="0" smtClean="0"/>
              <a:t>Jean de La Fontaine</a:t>
            </a:r>
            <a:r>
              <a:rPr lang="en-US" dirty="0" smtClean="0"/>
              <a:t>, </a:t>
            </a:r>
            <a:r>
              <a:rPr lang="vi-VN" dirty="0" smtClean="0"/>
              <a:t>1621 —1695) — французский баснописец.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ВОРОН И ЛИСИЦА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7962088" cy="5877272"/>
          </a:xfrm>
        </p:spPr>
        <p:txBody>
          <a:bodyPr>
            <a:normAutofit fontScale="77500" lnSpcReduction="20000"/>
          </a:bodyPr>
          <a:lstStyle/>
          <a:p>
            <a:pPr marL="1344613" indent="0">
              <a:buNone/>
            </a:pPr>
            <a:r>
              <a:rPr lang="ru-RU" dirty="0" smtClean="0"/>
              <a:t>Дядюшка ворон, сидя на дереве,</a:t>
            </a:r>
            <a:br>
              <a:rPr lang="ru-RU" dirty="0" smtClean="0"/>
            </a:br>
            <a:r>
              <a:rPr lang="ru-RU" dirty="0" smtClean="0"/>
              <a:t>Держал в своем клюве сыр.</a:t>
            </a:r>
            <a:br>
              <a:rPr lang="ru-RU" dirty="0" smtClean="0"/>
            </a:br>
            <a:r>
              <a:rPr lang="ru-RU" dirty="0" smtClean="0"/>
              <a:t>Дядюшка лис, привлеченный запахом,</a:t>
            </a:r>
            <a:br>
              <a:rPr lang="ru-RU" dirty="0" smtClean="0"/>
            </a:br>
            <a:r>
              <a:rPr lang="ru-RU" dirty="0" smtClean="0"/>
              <a:t>Повел с ним такую речь:</a:t>
            </a:r>
            <a:br>
              <a:rPr lang="ru-RU" dirty="0" smtClean="0"/>
            </a:br>
            <a:r>
              <a:rPr lang="ru-RU" dirty="0" smtClean="0"/>
              <a:t>«Добрый день, благородный ворон!</a:t>
            </a:r>
            <a:br>
              <a:rPr lang="ru-RU" dirty="0" smtClean="0"/>
            </a:br>
            <a:r>
              <a:rPr lang="ru-RU" dirty="0" smtClean="0"/>
              <a:t>Что за вид у вас! что за красота!</a:t>
            </a:r>
            <a:br>
              <a:rPr lang="ru-RU" dirty="0" smtClean="0"/>
            </a:br>
            <a:r>
              <a:rPr lang="ru-RU" dirty="0" smtClean="0"/>
              <a:t>Право, если ваш голос</a:t>
            </a:r>
            <a:br>
              <a:rPr lang="ru-RU" dirty="0" smtClean="0"/>
            </a:br>
            <a:r>
              <a:rPr lang="ru-RU" dirty="0" smtClean="0"/>
              <a:t>Так же ярок, как ваши перья, —</a:t>
            </a:r>
            <a:br>
              <a:rPr lang="ru-RU" dirty="0" smtClean="0"/>
            </a:br>
            <a:r>
              <a:rPr lang="ru-RU" dirty="0" smtClean="0"/>
              <a:t>То вы — Феникс наших дубрав!»</a:t>
            </a:r>
            <a:br>
              <a:rPr lang="ru-RU" dirty="0" smtClean="0"/>
            </a:br>
            <a:r>
              <a:rPr lang="ru-RU" dirty="0" smtClean="0"/>
              <a:t>Ворону этого показалось мало,</a:t>
            </a:r>
            <a:br>
              <a:rPr lang="ru-RU" dirty="0" smtClean="0"/>
            </a:br>
            <a:r>
              <a:rPr lang="ru-RU" dirty="0" smtClean="0"/>
              <a:t>Захотел он блеснуть и голосом,</a:t>
            </a:r>
            <a:br>
              <a:rPr lang="ru-RU" dirty="0" smtClean="0"/>
            </a:br>
            <a:r>
              <a:rPr lang="ru-RU" dirty="0" smtClean="0"/>
              <a:t>Разинул клюв — и выронил сыр.</a:t>
            </a:r>
            <a:br>
              <a:rPr lang="ru-RU" dirty="0" smtClean="0"/>
            </a:br>
            <a:r>
              <a:rPr lang="ru-RU" dirty="0" smtClean="0"/>
              <a:t>Подхватил его лис и молвил: «Сударь,</a:t>
            </a:r>
            <a:br>
              <a:rPr lang="ru-RU" dirty="0" smtClean="0"/>
            </a:br>
            <a:r>
              <a:rPr lang="ru-RU" dirty="0" smtClean="0"/>
              <a:t>Запомните: всякий льстец</a:t>
            </a:r>
            <a:br>
              <a:rPr lang="ru-RU" dirty="0" smtClean="0"/>
            </a:br>
            <a:r>
              <a:rPr lang="ru-RU" dirty="0" smtClean="0"/>
              <a:t>Кормится от тех, кто его слушает, —</a:t>
            </a:r>
            <a:br>
              <a:rPr lang="ru-RU" dirty="0" smtClean="0"/>
            </a:br>
            <a:r>
              <a:rPr lang="ru-RU" dirty="0" smtClean="0"/>
              <a:t>Вот урок вам, а урок стоит сыра».</a:t>
            </a:r>
            <a:br>
              <a:rPr lang="ru-RU" dirty="0" smtClean="0"/>
            </a:br>
            <a:r>
              <a:rPr lang="ru-RU" dirty="0" smtClean="0"/>
              <a:t>И поклялся смущенный ворон (но поздно!),</a:t>
            </a:r>
            <a:br>
              <a:rPr lang="ru-RU" dirty="0" smtClean="0"/>
            </a:br>
            <a:r>
              <a:rPr lang="ru-RU" dirty="0" smtClean="0"/>
              <a:t>Что другого урока ему не понадобится.</a:t>
            </a:r>
          </a:p>
          <a:p>
            <a:pPr marL="1344613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ЛИСИЦА И ВИНОГРАД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85000" lnSpcReduction="10000"/>
          </a:bodyPr>
          <a:lstStyle/>
          <a:p>
            <a:pPr marL="893763" indent="-1588">
              <a:buNone/>
            </a:pPr>
            <a:r>
              <a:rPr lang="ru-RU" dirty="0" smtClean="0"/>
              <a:t>Лис-гасконец, а быть может, лис-нормандец</a:t>
            </a:r>
            <a:br>
              <a:rPr lang="ru-RU" dirty="0" smtClean="0"/>
            </a:br>
            <a:r>
              <a:rPr lang="ru-RU" dirty="0" smtClean="0"/>
              <a:t>(Разное говорят),</a:t>
            </a:r>
            <a:br>
              <a:rPr lang="ru-RU" dirty="0" smtClean="0"/>
            </a:br>
            <a:r>
              <a:rPr lang="ru-RU" dirty="0" smtClean="0"/>
              <a:t>Умирая с голоду, вдруг увидел над беседкой</a:t>
            </a:r>
            <a:br>
              <a:rPr lang="ru-RU" dirty="0" smtClean="0"/>
            </a:br>
            <a:r>
              <a:rPr lang="ru-RU" dirty="0" smtClean="0"/>
              <a:t>Виноград, такой зримо зрелый,</a:t>
            </a:r>
            <a:br>
              <a:rPr lang="ru-RU" dirty="0" smtClean="0"/>
            </a:br>
            <a:r>
              <a:rPr lang="ru-RU" dirty="0" smtClean="0"/>
              <a:t>В румяной кожице!</a:t>
            </a:r>
            <a:br>
              <a:rPr lang="ru-RU" dirty="0" smtClean="0"/>
            </a:br>
            <a:r>
              <a:rPr lang="ru-RU" dirty="0" smtClean="0"/>
              <a:t>Наш любезник был бы рад им полакомиться,</a:t>
            </a:r>
            <a:br>
              <a:rPr lang="ru-RU" dirty="0" smtClean="0"/>
            </a:br>
            <a:r>
              <a:rPr lang="ru-RU" dirty="0" smtClean="0"/>
              <a:t>Да не мог до него дотянуться</a:t>
            </a:r>
            <a:br>
              <a:rPr lang="ru-RU" dirty="0" smtClean="0"/>
            </a:br>
            <a:r>
              <a:rPr lang="ru-RU" dirty="0" smtClean="0"/>
              <a:t>И сказал: «Он зелен —</a:t>
            </a:r>
            <a:br>
              <a:rPr lang="ru-RU" dirty="0" smtClean="0"/>
            </a:br>
            <a:r>
              <a:rPr lang="ru-RU" dirty="0" smtClean="0"/>
              <a:t>Пусть им лакомится всякий сброд!»</a:t>
            </a:r>
            <a:br>
              <a:rPr lang="ru-RU" dirty="0" smtClean="0"/>
            </a:br>
            <a:r>
              <a:rPr lang="ru-RU" dirty="0" smtClean="0"/>
              <a:t>Что ж, не лучше ли так, чем праздно сетовать?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ИЗРЕЧЕНИЕ СОКРАТА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410200"/>
          </a:xfrm>
        </p:spPr>
        <p:txBody>
          <a:bodyPr>
            <a:normAutofit fontScale="85000" lnSpcReduction="20000"/>
          </a:bodyPr>
          <a:lstStyle/>
          <a:p>
            <a:pPr marL="1588" indent="-1588">
              <a:buNone/>
            </a:pPr>
            <a:r>
              <a:rPr lang="ru-RU" dirty="0" smtClean="0"/>
              <a:t>Сократ однажды строил дом,</a:t>
            </a:r>
            <a:br>
              <a:rPr lang="ru-RU" dirty="0" smtClean="0"/>
            </a:br>
            <a:r>
              <a:rPr lang="ru-RU" dirty="0" smtClean="0"/>
              <a:t>Каждый судил о нем по-своему:</a:t>
            </a:r>
            <a:br>
              <a:rPr lang="ru-RU" dirty="0" smtClean="0"/>
            </a:br>
            <a:r>
              <a:rPr lang="ru-RU" dirty="0" smtClean="0"/>
              <a:t>Иному комнаты казались,</a:t>
            </a:r>
            <a:br>
              <a:rPr lang="ru-RU" dirty="0" smtClean="0"/>
            </a:br>
            <a:r>
              <a:rPr lang="ru-RU" dirty="0" smtClean="0"/>
              <a:t>Право, дурны для такого хозяина,</a:t>
            </a:r>
            <a:br>
              <a:rPr lang="ru-RU" dirty="0" smtClean="0"/>
            </a:br>
            <a:r>
              <a:rPr lang="ru-RU" dirty="0" smtClean="0"/>
              <a:t>Другой бранил внешний вид, но все</a:t>
            </a:r>
            <a:br>
              <a:rPr lang="ru-RU" dirty="0" smtClean="0"/>
            </a:br>
            <a:r>
              <a:rPr lang="ru-RU" dirty="0" smtClean="0"/>
              <a:t>Твердили, что дом непомерно мал:</a:t>
            </a:r>
            <a:br>
              <a:rPr lang="ru-RU" dirty="0" smtClean="0"/>
            </a:br>
            <a:r>
              <a:rPr lang="ru-RU" dirty="0" smtClean="0"/>
              <a:t>«Разве это дом? Повернуться негде!» —</a:t>
            </a:r>
            <a:br>
              <a:rPr lang="ru-RU" dirty="0" smtClean="0"/>
            </a:br>
            <a:r>
              <a:rPr lang="ru-RU" dirty="0" smtClean="0"/>
              <a:t>«Ах, было б у меня столько истинных друзей,</a:t>
            </a:r>
            <a:br>
              <a:rPr lang="ru-RU" dirty="0" smtClean="0"/>
            </a:br>
            <a:r>
              <a:rPr lang="ru-RU" dirty="0" smtClean="0"/>
              <a:t>Чтоб его наполнить!» — сказал Сократ.</a:t>
            </a:r>
            <a:br>
              <a:rPr lang="ru-RU" dirty="0" smtClean="0"/>
            </a:br>
            <a:r>
              <a:rPr lang="ru-RU" dirty="0" smtClean="0"/>
              <a:t>И мудрец был прав:</a:t>
            </a:r>
            <a:br>
              <a:rPr lang="ru-RU" dirty="0" smtClean="0"/>
            </a:br>
            <a:r>
              <a:rPr lang="ru-RU" dirty="0" smtClean="0"/>
              <a:t>Для таких его дом даже слишком был велик.</a:t>
            </a:r>
            <a:br>
              <a:rPr lang="ru-RU" dirty="0" smtClean="0"/>
            </a:br>
            <a:r>
              <a:rPr lang="ru-RU" dirty="0" smtClean="0"/>
              <a:t>Каждый зовет себя другом, но глупец, кто этому верит:</a:t>
            </a:r>
            <a:br>
              <a:rPr lang="ru-RU" dirty="0" smtClean="0"/>
            </a:br>
            <a:r>
              <a:rPr lang="ru-RU" dirty="0" smtClean="0"/>
              <a:t>Слыть другом — ничего нет легче,</a:t>
            </a:r>
            <a:br>
              <a:rPr lang="ru-RU" dirty="0" smtClean="0"/>
            </a:br>
            <a:r>
              <a:rPr lang="ru-RU" dirty="0" smtClean="0"/>
              <a:t>Быть другом — ничего нет реже.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Иван Андреевич Крылов</a:t>
            </a:r>
            <a:endParaRPr lang="ru-RU" dirty="0"/>
          </a:p>
        </p:txBody>
      </p:sp>
      <p:pic>
        <p:nvPicPr>
          <p:cNvPr id="4" name="Содержимое 3" descr="крыло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340768"/>
            <a:ext cx="5852095" cy="4389071"/>
          </a:xfrm>
        </p:spPr>
      </p:pic>
      <p:sp>
        <p:nvSpPr>
          <p:cNvPr id="5" name="TextBox 4"/>
          <p:cNvSpPr txBox="1"/>
          <p:nvPr/>
        </p:nvSpPr>
        <p:spPr>
          <a:xfrm>
            <a:off x="1835696" y="5877272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smtClean="0"/>
              <a:t>(1769 – 1844)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0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/>
              <a:t>Роды и жанры литературы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87623" y="1344058"/>
          <a:ext cx="7559770" cy="5177928"/>
        </p:xfrm>
        <a:graphic>
          <a:graphicData uri="http://schemas.openxmlformats.org/drawingml/2006/table">
            <a:tbl>
              <a:tblPr/>
              <a:tblGrid>
                <a:gridCol w="466504"/>
                <a:gridCol w="2272716"/>
                <a:gridCol w="2410275"/>
                <a:gridCol w="2410275"/>
              </a:tblGrid>
              <a:tr h="484742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Роды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2400" dirty="0" smtClean="0"/>
                        <a:t>литературы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759"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Лирика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Эпос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Драма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42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Жанры</a:t>
                      </a:r>
                      <a:r>
                        <a:rPr lang="ru-RU" sz="2400" baseline="0" dirty="0" smtClean="0"/>
                        <a:t> (виды) литературы</a:t>
                      </a:r>
                      <a:endParaRPr lang="ru-RU" sz="24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Ода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Стихотворение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Песня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Элегия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Дума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Послание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Эпиграмма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Рассказ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Новелла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Повесть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Роман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Роман-эпопея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Трагедия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Драма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Комедия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Мистерия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Мелодрама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Фарс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Водевиль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Трагикомедия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28800"/>
            <a:ext cx="7560840" cy="511256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ru-RU" dirty="0" smtClean="0"/>
              <a:t>    	  </a:t>
            </a:r>
            <a:r>
              <a:rPr lang="ru-RU" i="1" dirty="0" smtClean="0">
                <a:solidFill>
                  <a:srgbClr val="FF0000"/>
                </a:solidFill>
              </a:rPr>
              <a:t>Басня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— это краткий стихотворный или прозаический рассказ нравоучительного характера, имеющий иносказательный, аллегорический смысл.</a:t>
            </a:r>
            <a:br>
              <a:rPr lang="ru-RU" dirty="0" smtClean="0"/>
            </a:br>
            <a:r>
              <a:rPr lang="ru-RU" dirty="0" smtClean="0"/>
              <a:t>     </a:t>
            </a:r>
            <a:r>
              <a:rPr lang="ru-RU" i="1" dirty="0" smtClean="0">
                <a:solidFill>
                  <a:srgbClr val="FF0000"/>
                </a:solidFill>
              </a:rPr>
              <a:t>Аллегория</a:t>
            </a:r>
            <a:r>
              <a:rPr lang="ru-RU" dirty="0" smtClean="0"/>
              <a:t> — иносказательное изображение предмета, явления для того, чтобы наглядно показать его главные черты.</a:t>
            </a:r>
            <a:br>
              <a:rPr lang="ru-RU" dirty="0" smtClean="0"/>
            </a:br>
            <a:r>
              <a:rPr lang="ru-RU" dirty="0" smtClean="0"/>
              <a:t>     </a:t>
            </a:r>
            <a:r>
              <a:rPr lang="ru-RU" i="1" dirty="0" smtClean="0">
                <a:solidFill>
                  <a:srgbClr val="FF0000"/>
                </a:solidFill>
              </a:rPr>
              <a:t>Мораль басни</a:t>
            </a:r>
            <a:r>
              <a:rPr lang="ru-RU" dirty="0" smtClean="0"/>
              <a:t> — начальные или заключительные строки басни с нравоучительным выводом.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эзоп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476672"/>
            <a:ext cx="1876425" cy="2933700"/>
          </a:xfrm>
        </p:spPr>
      </p:pic>
      <p:sp>
        <p:nvSpPr>
          <p:cNvPr id="7" name="TextBox 6"/>
          <p:cNvSpPr txBox="1"/>
          <p:nvPr/>
        </p:nvSpPr>
        <p:spPr>
          <a:xfrm>
            <a:off x="1187624" y="357301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Эзо́п</a:t>
            </a:r>
            <a:r>
              <a:rPr lang="ru-RU" dirty="0" smtClean="0"/>
              <a:t> 150 до н. э. (</a:t>
            </a:r>
            <a:r>
              <a:rPr lang="ru-RU" dirty="0" err="1" smtClean="0"/>
              <a:t>Villa</a:t>
            </a:r>
            <a:r>
              <a:rPr lang="ru-RU" dirty="0" smtClean="0"/>
              <a:t> </a:t>
            </a:r>
            <a:r>
              <a:rPr lang="ru-RU" dirty="0" err="1" smtClean="0"/>
              <a:t>Albani</a:t>
            </a:r>
            <a:r>
              <a:rPr lang="ru-RU" dirty="0" smtClean="0"/>
              <a:t> коллекция),Рим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332656"/>
            <a:ext cx="518457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err="1" smtClean="0"/>
              <a:t>Эзо́п</a:t>
            </a:r>
            <a:r>
              <a:rPr lang="ru-RU" sz="2000" dirty="0" smtClean="0"/>
              <a:t> (др.-греч. </a:t>
            </a:r>
            <a:r>
              <a:rPr lang="ru-RU" sz="2000" dirty="0" err="1" smtClean="0"/>
              <a:t>Αἴσωπος, </a:t>
            </a:r>
            <a:r>
              <a:rPr lang="ru-RU" sz="2000" dirty="0" smtClean="0"/>
              <a:t>точнее </a:t>
            </a:r>
            <a:r>
              <a:rPr lang="ru-RU" sz="2000" b="1" dirty="0" err="1" smtClean="0"/>
              <a:t>Эсоп</a:t>
            </a:r>
            <a:r>
              <a:rPr lang="ru-RU" sz="2000" dirty="0" smtClean="0"/>
              <a:t>) — полулегендарная фигура древнегреческой литературы, баснописец, живший в VI веке до н. э.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/>
              <a:t>Был ли Эзоп историческим лицом, сказать невозможно. Первое известие о нём находим у Геродота, который сообщает (II, 134), что Эзоп был рабом некого </a:t>
            </a:r>
            <a:r>
              <a:rPr lang="ru-RU" sz="2000" dirty="0" err="1" smtClean="0"/>
              <a:t>Иадмона</a:t>
            </a:r>
            <a:r>
              <a:rPr lang="ru-RU" sz="2000" dirty="0" smtClean="0"/>
              <a:t> с острова Самос, потом был отпущен на волю, жил во времена египетского царя Амасиса (570—526 до н. э.) и был убит дельфийцами; за его гибель Дельфы заплатили выкуп потомкам </a:t>
            </a:r>
            <a:r>
              <a:rPr lang="ru-RU" sz="2000" dirty="0" err="1" smtClean="0"/>
              <a:t>Иадмона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ВОРОН И ЛИСИЦА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935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Ворон унес кусок мяса и уселся на дереве. Лисица увидела, и захотелось ей заполучить это мясо. Стала она перед вороном и принялась его расхваливать: уж и велик он, и красив, и мог бы получше других стать царем над птицами, да и стал бы, конечно, будь у него еще и голос. Ворону и захотелось показать ей, что есть у него еще и голос: выпустил он мясо и закаркал громким голосом. А лисица подбежала, ухватила мясо и говорит: «Эх, ворон, кабы у тебя еще и ум был в голове, — ничего бы тебе больше не требовалось, чтобы царствовать». </a:t>
            </a:r>
          </a:p>
          <a:p>
            <a:pPr marL="0" indent="0" algn="just">
              <a:buNone/>
            </a:pPr>
            <a:r>
              <a:rPr lang="ru-RU" dirty="0" smtClean="0"/>
              <a:t>	Басня уместна против человека неразумного.</a:t>
            </a:r>
          </a:p>
          <a:p>
            <a:pPr marL="0" indent="0"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ЛИСИЦА И ВИНОГРАД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22156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    	Голодная лисица увидела виноградную лозу со свисающими гроздьями и хотела до них добраться, да не смогла; и, уходя прочь, сказала сама себе: «Они еще зеленые!»  	</a:t>
            </a:r>
          </a:p>
          <a:p>
            <a:pPr marL="0" indent="0" algn="just">
              <a:buNone/>
            </a:pPr>
            <a:r>
              <a:rPr lang="ru-RU" dirty="0" smtClean="0"/>
              <a:t>	Так и у людей, иные не могут добиться успеха по причине того, что сил нет, а винят в этом обстоятельства.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ВОЛЫ И ОСЬ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 marL="1588" indent="-1588" algn="just">
              <a:buNone/>
            </a:pPr>
            <a:r>
              <a:rPr lang="ru-RU" dirty="0" smtClean="0"/>
              <a:t>		Волы тянули телегу, а ось скрипела; обернулись они и сказали ей: «Эх ты! Мы везем всю тяжесть, а ты стонешь?»</a:t>
            </a:r>
            <a:br>
              <a:rPr lang="ru-RU" dirty="0" smtClean="0"/>
            </a:br>
            <a:r>
              <a:rPr lang="ru-RU" dirty="0" smtClean="0"/>
              <a:t>      	Так и некоторые люди: другие трудятся, а они притворяются измученными.</a:t>
            </a:r>
          </a:p>
          <a:p>
            <a:pPr marL="1588" indent="-1588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ЛИСИЦА И СОБАКИ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 marL="1588" indent="-1588">
              <a:buNone/>
            </a:pPr>
            <a:r>
              <a:rPr lang="ru-RU" dirty="0" smtClean="0"/>
              <a:t>		Лисица пристала к стаду овец, ухватила одного из ягнят-сосунков и сделала вид, что ласкает его. «Что ты делаешь?» — спросила ее собака. «Нянчу его и играю с ним», — отвечала лисица. Тогда собака сказала: «А коли так, отпусти-ка ягненка, не то я приласкаю тебя </a:t>
            </a:r>
            <a:r>
              <a:rPr lang="ru-RU" dirty="0" err="1" smtClean="0"/>
              <a:t>по-собачьему</a:t>
            </a:r>
            <a:r>
              <a:rPr lang="ru-RU" dirty="0" smtClean="0"/>
              <a:t>!»</a:t>
            </a:r>
            <a:br>
              <a:rPr lang="ru-RU" dirty="0" smtClean="0"/>
            </a:br>
            <a:r>
              <a:rPr lang="ru-RU" dirty="0" smtClean="0"/>
              <a:t>     	 Басня относится к человеку легкомысленному, глупому и вороватому.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9144" y="4437112"/>
            <a:ext cx="7704856" cy="2232248"/>
          </a:xfrm>
        </p:spPr>
        <p:txBody>
          <a:bodyPr/>
          <a:lstStyle/>
          <a:p>
            <a:pPr marL="365125" indent="-1588">
              <a:buNone/>
            </a:pPr>
            <a:r>
              <a:rPr lang="ru-RU" b="1" i="1" dirty="0" smtClean="0"/>
              <a:t>Эзопов язык — </a:t>
            </a:r>
            <a:r>
              <a:rPr lang="ru-RU" b="1" i="1" dirty="0" err="1" smtClean="0"/>
              <a:t>язык</a:t>
            </a:r>
            <a:r>
              <a:rPr lang="ru-RU" b="1" i="1" dirty="0" smtClean="0"/>
              <a:t> иносказаний.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3059832" y="260648"/>
            <a:ext cx="3312368" cy="3465676"/>
            <a:chOff x="1403648" y="260648"/>
            <a:chExt cx="3312368" cy="3465676"/>
          </a:xfrm>
        </p:grpSpPr>
        <p:pic>
          <p:nvPicPr>
            <p:cNvPr id="8" name="Рисунок 7" descr="Эзоп_и_лисица_медальон_470_г_до_н_э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63688" y="260648"/>
              <a:ext cx="2699792" cy="2913445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403648" y="3356992"/>
              <a:ext cx="3312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Эзоп и лисица 470 г. до н.э.</a:t>
              </a:r>
              <a:endParaRPr lang="ru-RU" dirty="0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195</TotalTime>
  <Words>150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Роды и жанры литературы. Басня, аллегория, эзопов язык. Истоки басенного жанра </vt:lpstr>
      <vt:lpstr>Роды и жанры литературы</vt:lpstr>
      <vt:lpstr>Теория литературы</vt:lpstr>
      <vt:lpstr>Слайд 4</vt:lpstr>
      <vt:lpstr> ВОРОН И ЛИСИЦА </vt:lpstr>
      <vt:lpstr>ЛИСИЦА И ВИНОГРАД </vt:lpstr>
      <vt:lpstr>ВОЛЫ И ОСЬ </vt:lpstr>
      <vt:lpstr>ЛИСИЦА И СОБАКИ </vt:lpstr>
      <vt:lpstr>Слайд 9</vt:lpstr>
      <vt:lpstr>Жан де Лафонтен</vt:lpstr>
      <vt:lpstr>ВОРОН И ЛИСИЦА  </vt:lpstr>
      <vt:lpstr>ЛИСИЦА И ВИНОГРАД </vt:lpstr>
      <vt:lpstr>ИЗРЕЧЕНИЕ СОКРАТА </vt:lpstr>
      <vt:lpstr>Иван Андреевич Крылов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Роды и жанры литературы. Басня, аллегория, эзопов язык. Истоки басенного жанра </dc:title>
  <cp:lastModifiedBy>Slava</cp:lastModifiedBy>
  <cp:revision>25</cp:revision>
  <dcterms:modified xsi:type="dcterms:W3CDTF">2012-11-03T13:25:57Z</dcterms:modified>
</cp:coreProperties>
</file>