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И.А.Крылов.  Художественное  и идейное своеобразие басни «Волк и Ягнёнок»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Иван Андреевич Крылов</a:t>
            </a:r>
            <a:br>
              <a:rPr lang="ru-RU" dirty="0" smtClean="0"/>
            </a:br>
            <a:r>
              <a:rPr lang="ru-RU" dirty="0" smtClean="0"/>
              <a:t>1769-1844</a:t>
            </a:r>
            <a:endParaRPr lang="ru-RU" dirty="0"/>
          </a:p>
        </p:txBody>
      </p:sp>
      <p:pic>
        <p:nvPicPr>
          <p:cNvPr id="4" name="Содержимое 3" descr="крыл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4536503" cy="369041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Иллюстрации к басне</a:t>
            </a:r>
            <a:endParaRPr lang="ru-RU" dirty="0"/>
          </a:p>
        </p:txBody>
      </p:sp>
      <p:pic>
        <p:nvPicPr>
          <p:cNvPr id="4" name="Содержимое 3" descr="http://festival.1september.ru/articles/514119/Image228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06" y="1484785"/>
            <a:ext cx="3789455" cy="450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festival.1september.ru/articles/514119/Image229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484785"/>
            <a:ext cx="4053484" cy="451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60212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Иллюстратор А</a:t>
            </a:r>
            <a:r>
              <a:rPr lang="ru-RU" dirty="0" smtClean="0"/>
              <a:t>. </a:t>
            </a:r>
            <a:r>
              <a:rPr lang="ru-RU" dirty="0" smtClean="0"/>
              <a:t>Лаптев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Иллюстратор  А </a:t>
            </a:r>
            <a:r>
              <a:rPr lang="ru-RU" dirty="0" err="1" smtClean="0"/>
              <a:t>Рачёв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ВОЛК И ЯГНЕНОК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764703"/>
            <a:ext cx="8172400" cy="6093297"/>
          </a:xfrm>
        </p:spPr>
        <p:txBody>
          <a:bodyPr numCol="1">
            <a:noAutofit/>
          </a:bodyPr>
          <a:lstStyle/>
          <a:p>
            <a:pPr marL="1255713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 сильного всегда бессильный виноват: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Тому в Истории мы тьму примеров слышим,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 мы Истории не пишем;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 вот о том как в Баснях говорят.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255713" indent="0"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Ягненок в жаркий день зашел к ручью напиться;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 надобно ж беде случиться,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Что около тех мест голодный рыскал Волк.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Ягненка видит он, на </a:t>
            </a:r>
            <a:r>
              <a:rPr lang="ru-RU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до́бычу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стремится;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Но, делу дать хотя законный вид и толк,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Кричит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 «Как смеешь ты, наглец, нечистым рылом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Здесь чистое мутить питье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Мое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 песком и с илом?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 дерзость </a:t>
            </a:r>
            <a:r>
              <a:rPr lang="ru-RU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такову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Я голову с тебя сорву».— </a:t>
            </a:r>
            <a:b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ВОЛК И ЯГНЕНОК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764703"/>
            <a:ext cx="8172400" cy="609329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«Когда светлейший Волк позволит,</a:t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Осмелюсь я </a:t>
            </a:r>
            <a:r>
              <a:rPr lang="ru-RU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донесть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 что ниже по ручью</a:t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От Светлости его шагов я на сто пью;</a:t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 гневаться напрасно он изволит:</a:t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Питья мутить ему никак я не могу».— </a:t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«Поэтому я лгу!</a:t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Негодный!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Слыхана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ль такая дерзость в свете!</a:t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Да помнится, что ты еще в запрошлом лете</a:t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Мне здесь же как-то нагрубил:</a:t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Я этого, приятель, не забыл!» — </a:t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ВОЛК И ЯГНЕНОК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764703"/>
            <a:ext cx="8172400" cy="609329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«Помилуй, мне еще и отроду нет году»,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Ягненок говорит. «Так это был твой брат».— 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«Нет братьев у меня».— «Так это кум иль сват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И, словом, кто-нибудь из вашего же роду.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Вы сами, ваши псы и ваши пастухи,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 все мне зла хотите,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 если можете, то мне всегда вредите: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 я с тобой за их разведаюсь грехи».— 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«Ах, я чем виноват?» — «Молчи! устал я слушать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Досуг мне разбирать вины твои, щенок!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Ты виноват уж тем, что хочется мне кушать».</a:t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Сказал и в темный лес Ягненка поволок.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2860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</a:t>
            </a:r>
            <a:r>
              <a:rPr lang="ru-RU" dirty="0" smtClean="0">
                <a:latin typeface="Times New Roman"/>
                <a:ea typeface="Times New Roman"/>
              </a:rPr>
              <a:t>– произошло (этимология) от слов начало, обычай, традиция;</a:t>
            </a:r>
            <a:endParaRPr lang="ru-RU" dirty="0" smtClean="0"/>
          </a:p>
          <a:p>
            <a:pPr marL="22860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тьма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– много;</a:t>
            </a:r>
            <a:endParaRPr lang="ru-RU" dirty="0" smtClean="0"/>
          </a:p>
          <a:p>
            <a:pPr marL="22860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надобно</a:t>
            </a:r>
            <a:r>
              <a:rPr lang="ru-RU" dirty="0" smtClean="0">
                <a:latin typeface="Times New Roman"/>
                <a:ea typeface="Times New Roman"/>
              </a:rPr>
              <a:t> – надо;</a:t>
            </a:r>
            <a:endParaRPr lang="ru-RU" dirty="0" smtClean="0"/>
          </a:p>
          <a:p>
            <a:pPr marL="22860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рыскать</a:t>
            </a:r>
            <a:r>
              <a:rPr lang="ru-RU" dirty="0" smtClean="0">
                <a:latin typeface="Times New Roman"/>
                <a:ea typeface="Times New Roman"/>
              </a:rPr>
              <a:t> – бегать в надежде найти что-нибудь;</a:t>
            </a:r>
            <a:endParaRPr lang="ru-RU" dirty="0" smtClean="0"/>
          </a:p>
          <a:p>
            <a:pPr marL="22860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 </a:t>
            </a:r>
            <a:r>
              <a:rPr lang="ru-RU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дОбычу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– на добычу;</a:t>
            </a:r>
            <a:endParaRPr lang="ru-RU" dirty="0" smtClean="0"/>
          </a:p>
          <a:p>
            <a:pPr marL="22860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светлейший</a:t>
            </a:r>
            <a:r>
              <a:rPr lang="ru-RU" dirty="0" smtClean="0">
                <a:latin typeface="Times New Roman"/>
                <a:ea typeface="Times New Roman"/>
              </a:rPr>
              <a:t> – в царской России почётное обращение к князю;</a:t>
            </a:r>
            <a:endParaRPr lang="ru-RU" dirty="0" smtClean="0"/>
          </a:p>
          <a:p>
            <a:pPr marL="228600">
              <a:buNone/>
            </a:pPr>
            <a:r>
              <a:rPr lang="ru-RU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донесть</a:t>
            </a:r>
            <a:r>
              <a:rPr lang="ru-RU" dirty="0" smtClean="0">
                <a:latin typeface="Times New Roman"/>
                <a:ea typeface="Times New Roman"/>
              </a:rPr>
              <a:t> – донести, доложить, сказать, заявить;</a:t>
            </a:r>
            <a:endParaRPr lang="ru-RU" dirty="0" smtClean="0"/>
          </a:p>
          <a:p>
            <a:pPr marL="22860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запрошлом лете </a:t>
            </a:r>
            <a:r>
              <a:rPr lang="ru-RU" dirty="0" smtClean="0">
                <a:latin typeface="Times New Roman"/>
                <a:ea typeface="Times New Roman"/>
              </a:rPr>
              <a:t>– два года тому назад;</a:t>
            </a:r>
            <a:endParaRPr lang="ru-RU" dirty="0" smtClean="0"/>
          </a:p>
          <a:p>
            <a:pPr marL="22860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разведаться</a:t>
            </a:r>
            <a:r>
              <a:rPr lang="ru-RU" dirty="0" smtClean="0">
                <a:latin typeface="Times New Roman"/>
                <a:ea typeface="Times New Roman"/>
              </a:rPr>
              <a:t> – рассчитаться, отомстить;</a:t>
            </a:r>
            <a:endParaRPr lang="ru-RU" dirty="0" smtClean="0"/>
          </a:p>
          <a:p>
            <a:pPr marL="22860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досуг</a:t>
            </a:r>
            <a:r>
              <a:rPr lang="ru-RU" dirty="0" smtClean="0">
                <a:latin typeface="Times New Roman"/>
                <a:ea typeface="Times New Roman"/>
              </a:rPr>
              <a:t> – свободное время, здесь употреблено в значении “недосуг” - некогда, нет времени;</a:t>
            </a:r>
            <a:endParaRPr lang="ru-RU" dirty="0" smtClean="0"/>
          </a:p>
          <a:p>
            <a:pPr marL="22860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гневаться </a:t>
            </a:r>
            <a:r>
              <a:rPr lang="ru-RU" dirty="0" smtClean="0">
                <a:latin typeface="Times New Roman"/>
                <a:ea typeface="Times New Roman"/>
              </a:rPr>
              <a:t>– сердиться, возмущаться;</a:t>
            </a:r>
            <a:endParaRPr lang="ru-RU" dirty="0" smtClean="0"/>
          </a:p>
          <a:p>
            <a:pPr marL="22860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дерзкий</a:t>
            </a:r>
            <a:r>
              <a:rPr lang="ru-RU" dirty="0" smtClean="0">
                <a:latin typeface="Times New Roman"/>
                <a:ea typeface="Times New Roman"/>
              </a:rPr>
              <a:t> – 1) смелый, отважный, 2) оскорбительный, непочтительный.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Сравните басню И.А.Крылова с одноимённой басней древнегреческого баснописца Эзопа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 ручейка ягненок с волком встретились,</a:t>
            </a:r>
            <a:br>
              <a:rPr lang="ru-RU" dirty="0" smtClean="0"/>
            </a:br>
            <a:r>
              <a:rPr lang="ru-RU" dirty="0" smtClean="0"/>
              <a:t>Гонимые жаждой. По теченью выше — волк,</a:t>
            </a:r>
            <a:br>
              <a:rPr lang="ru-RU" dirty="0" smtClean="0"/>
            </a:br>
            <a:r>
              <a:rPr lang="ru-RU" dirty="0" smtClean="0"/>
              <a:t>Ягненок ниже. Мучим низкой алчностью,</a:t>
            </a:r>
            <a:br>
              <a:rPr lang="ru-RU" dirty="0" smtClean="0"/>
            </a:br>
            <a:r>
              <a:rPr lang="ru-RU" dirty="0" smtClean="0"/>
              <a:t>Разбойник ищет повода к столкновению.</a:t>
            </a:r>
            <a:br>
              <a:rPr lang="ru-RU" dirty="0" smtClean="0"/>
            </a:br>
            <a:r>
              <a:rPr lang="ru-RU" dirty="0" smtClean="0"/>
              <a:t>«Зачем,—он говорит,— водою мутною</a:t>
            </a:r>
            <a:br>
              <a:rPr lang="ru-RU" dirty="0" smtClean="0"/>
            </a:br>
            <a:r>
              <a:rPr lang="ru-RU" dirty="0" smtClean="0"/>
              <a:t>Питье мне портишь?» </a:t>
            </a:r>
            <a:r>
              <a:rPr lang="ru-RU" dirty="0" err="1" smtClean="0"/>
              <a:t>Кудрошерстый</a:t>
            </a:r>
            <a:r>
              <a:rPr lang="ru-RU" dirty="0" smtClean="0"/>
              <a:t> в трепете:</a:t>
            </a:r>
            <a:br>
              <a:rPr lang="ru-RU" dirty="0" smtClean="0"/>
            </a:br>
            <a:r>
              <a:rPr lang="ru-RU" dirty="0" smtClean="0"/>
              <a:t>«Могу ли я такую вызвать жалобу?</a:t>
            </a:r>
            <a:br>
              <a:rPr lang="ru-RU" dirty="0" smtClean="0"/>
            </a:br>
            <a:r>
              <a:rPr lang="ru-RU" dirty="0" smtClean="0"/>
              <a:t>Ведь от тебя ко мне течет вода в реке».</a:t>
            </a:r>
            <a:br>
              <a:rPr lang="ru-RU" dirty="0" smtClean="0"/>
            </a:br>
            <a:r>
              <a:rPr lang="ru-RU" dirty="0" smtClean="0"/>
              <a:t>Волк говорит, бессильный перед истиной:</a:t>
            </a:r>
            <a:br>
              <a:rPr lang="ru-RU" dirty="0" smtClean="0"/>
            </a:br>
            <a:r>
              <a:rPr lang="ru-RU" dirty="0" smtClean="0"/>
              <a:t>«Но ты меня ругал, тому шесть месяцев».</a:t>
            </a:r>
            <a:br>
              <a:rPr lang="ru-RU" dirty="0" smtClean="0"/>
            </a:br>
            <a:r>
              <a:rPr lang="ru-RU" dirty="0" smtClean="0"/>
              <a:t>А тот: «Меня еще и на свете не было».—</a:t>
            </a:r>
            <a:br>
              <a:rPr lang="ru-RU" dirty="0" smtClean="0"/>
            </a:br>
            <a:r>
              <a:rPr lang="ru-RU" dirty="0" smtClean="0"/>
              <a:t>«Так, значит, это твой отец ругал меня»,—</a:t>
            </a:r>
            <a:br>
              <a:rPr lang="ru-RU" dirty="0" smtClean="0"/>
            </a:br>
            <a:r>
              <a:rPr lang="ru-RU" dirty="0" smtClean="0"/>
              <a:t>И так порешив, казнит его неправедно.</a:t>
            </a:r>
            <a:br>
              <a:rPr lang="ru-RU" dirty="0" smtClean="0"/>
            </a:br>
            <a:r>
              <a:rPr lang="ru-RU" dirty="0" smtClean="0"/>
              <a:t>О людях говорится здесь, которые</a:t>
            </a:r>
            <a:br>
              <a:rPr lang="ru-RU" dirty="0" smtClean="0"/>
            </a:br>
            <a:r>
              <a:rPr lang="ru-RU" dirty="0" smtClean="0"/>
              <a:t>Гнетут невинность, выдумавши поводы.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Сравнительный</a:t>
            </a:r>
            <a:r>
              <a:rPr lang="ru-RU" sz="4900" dirty="0" smtClean="0"/>
              <a:t> </a:t>
            </a:r>
            <a:r>
              <a:rPr lang="ru-RU" sz="4000" dirty="0" smtClean="0"/>
              <a:t>анализ басен И.А.Крылова и Эзопа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91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675"/>
                <a:gridCol w="3749675"/>
              </a:tblGrid>
              <a:tr h="7833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Басня И.А.Крылова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Басня Эзопа</a:t>
                      </a:r>
                      <a:endParaRPr lang="ru-RU" dirty="0"/>
                    </a:p>
                  </a:txBody>
                  <a:tcPr/>
                </a:tc>
              </a:tr>
              <a:tr h="7833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поэтическая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прозаическая</a:t>
                      </a:r>
                      <a:endParaRPr lang="ru-RU" dirty="0"/>
                    </a:p>
                  </a:txBody>
                  <a:tcPr/>
                </a:tc>
              </a:tr>
              <a:tr h="7833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Мораль - сюжетная</a:t>
                      </a:r>
                      <a:r>
                        <a:rPr lang="ru-RU" baseline="0" dirty="0" smtClean="0"/>
                        <a:t>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Сюжетная часть - мораль</a:t>
                      </a:r>
                      <a:endParaRPr lang="ru-RU" dirty="0"/>
                    </a:p>
                  </a:txBody>
                  <a:tcPr/>
                </a:tc>
              </a:tr>
              <a:tr h="78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Лексика эмоциональная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Лексика нейтральная</a:t>
                      </a:r>
                      <a:endParaRPr lang="ru-RU" dirty="0"/>
                    </a:p>
                  </a:txBody>
                  <a:tcPr/>
                </a:tc>
              </a:tr>
              <a:tr h="7833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Власть</a:t>
                      </a:r>
                      <a:r>
                        <a:rPr lang="ru-RU" baseline="0" dirty="0" smtClean="0"/>
                        <a:t> против маленького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Зло против справедливости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</TotalTime>
  <Words>214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И.А.Крылов.  Художественное  и идейное своеобразие басни «Волк и Ягнёнок»</vt:lpstr>
      <vt:lpstr>Иван Андреевич Крылов 1769-1844</vt:lpstr>
      <vt:lpstr>Иллюстрации к басне</vt:lpstr>
      <vt:lpstr>ВОЛК И ЯГНЕНОК </vt:lpstr>
      <vt:lpstr>ВОЛК И ЯГНЕНОК </vt:lpstr>
      <vt:lpstr>ВОЛК И ЯГНЕНОК </vt:lpstr>
      <vt:lpstr>Словарная работа</vt:lpstr>
      <vt:lpstr>Сравните басню И.А.Крылова с одноимённой басней древнегреческого баснописца Эзопа</vt:lpstr>
      <vt:lpstr>Сравнительный анализ басен И.А.Крылова и Эзопа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И.А.Крылов.  Художественное  и идейное своеобразие басни «Волк и Ягнёнок»</dc:title>
  <cp:lastModifiedBy>Slava</cp:lastModifiedBy>
  <cp:revision>16</cp:revision>
  <dcterms:modified xsi:type="dcterms:W3CDTF">2012-10-01T17:58:00Z</dcterms:modified>
</cp:coreProperties>
</file>