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71" r:id="rId3"/>
    <p:sldId id="259" r:id="rId4"/>
    <p:sldId id="274" r:id="rId5"/>
    <p:sldId id="260" r:id="rId6"/>
    <p:sldId id="257" r:id="rId7"/>
    <p:sldId id="275" r:id="rId8"/>
    <p:sldId id="273" r:id="rId9"/>
    <p:sldId id="261" r:id="rId10"/>
    <p:sldId id="265" r:id="rId11"/>
    <p:sldId id="263" r:id="rId12"/>
    <p:sldId id="280" r:id="rId13"/>
    <p:sldId id="266" r:id="rId14"/>
    <p:sldId id="276" r:id="rId15"/>
    <p:sldId id="269" r:id="rId16"/>
    <p:sldId id="270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660"/>
  </p:normalViewPr>
  <p:slideViewPr>
    <p:cSldViewPr>
      <p:cViewPr varScale="1">
        <p:scale>
          <a:sx n="91" d="100"/>
          <a:sy n="91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0C631A-3924-489A-928A-8AB2193AB3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C6B5B-F377-4D2D-A49B-94403D3FE619}" type="slidenum">
              <a:rPr lang="ru-RU"/>
              <a:pPr/>
              <a:t>1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856A6-BC44-4943-8BEF-F1B898506839}" type="slidenum">
              <a:rPr lang="ru-RU"/>
              <a:pPr/>
              <a:t>10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E6AE1-F7CB-47DE-86D3-063438B09081}" type="slidenum">
              <a:rPr lang="ru-RU"/>
              <a:pPr/>
              <a:t>11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A8969-1269-42C0-98EA-9F1505C59781}" type="slidenum">
              <a:rPr lang="ru-RU"/>
              <a:pPr/>
              <a:t>13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54F5A-66ED-400D-B6E8-219CAED98887}" type="slidenum">
              <a:rPr lang="ru-RU"/>
              <a:pPr/>
              <a:t>14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3206D-A212-4960-A97D-274FB8229E79}" type="slidenum">
              <a:rPr lang="ru-RU"/>
              <a:pPr/>
              <a:t>15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871F2-1945-40F8-BF7D-F5CAAF8958EC}" type="slidenum">
              <a:rPr lang="ru-RU"/>
              <a:pPr/>
              <a:t>16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09968-33FA-4F27-9005-6DA14638C52C}" type="slidenum">
              <a:rPr lang="ru-RU"/>
              <a:pPr/>
              <a:t>17</a:t>
            </a:fld>
            <a:endParaRPr 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2AB64-1932-487C-B3D2-DBD6DF7FB016}" type="slidenum">
              <a:rPr lang="ru-RU"/>
              <a:pPr/>
              <a:t>18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55967-255A-4F37-9401-DFB4C9F7055A}" type="slidenum">
              <a:rPr lang="ru-RU"/>
              <a:pPr/>
              <a:t>19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C794C-2A40-466A-B70F-3E69D769B2B1}" type="slidenum">
              <a:rPr lang="ru-RU"/>
              <a:pPr/>
              <a:t>2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F6B2-F909-4257-9EBA-85889F3222D2}" type="slidenum">
              <a:rPr lang="ru-RU"/>
              <a:pPr/>
              <a:t>3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00F56-120E-4011-9116-29EA037EA249}" type="slidenum">
              <a:rPr lang="ru-RU"/>
              <a:pPr/>
              <a:t>4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0CBE9-7E57-46A6-B357-F1145C4E78E4}" type="slidenum">
              <a:rPr lang="ru-RU"/>
              <a:pPr/>
              <a:t>5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D89C9-EFC7-406D-A702-8C3AA234B417}" type="slidenum">
              <a:rPr lang="ru-RU"/>
              <a:pPr/>
              <a:t>6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4C5C6-EA8B-44B9-9EBF-6AE96A95245D}" type="slidenum">
              <a:rPr lang="ru-RU"/>
              <a:pPr/>
              <a:t>7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AECD0-BA38-4E83-A44F-0F71645B73C1}" type="slidenum">
              <a:rPr lang="ru-RU"/>
              <a:pPr/>
              <a:t>8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EC6E4-3CD1-4591-9556-9CF7F6A05B94}" type="slidenum">
              <a:rPr lang="ru-RU"/>
              <a:pPr/>
              <a:t>9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AFE32-0B69-4677-99C1-0DAAC0FD0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6E29A-EF84-4B13-BBB3-834D5DD6D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1CD2-954E-4FE1-AE2C-49F69A559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70D8D6-9262-4030-9784-FABEE2751B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BB4910-9F0A-4F56-BFE1-1489C74F45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4322-E680-47C3-B682-7DA29AE3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F9CFB-EBC8-43F5-9DF7-5B7FE51ED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AE919-279E-460C-83D3-0C3046498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0D956-F538-418A-B0E5-9357968F2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80ACB5-EB0F-41CC-B656-CA2896ED9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488AB-1100-4F57-A7E7-D96FF96E3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23B71C-32AC-4A4A-816A-6E3A299B1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5A09E-7A43-4CC6-BECF-3D2883C06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EA2419-7EE4-4B64-A465-F319EAFA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su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ld-rus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Древнерусская </a:t>
            </a:r>
            <a:r>
              <a:rPr lang="ru-RU" dirty="0" smtClean="0"/>
              <a:t>литература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56490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«Повесть временных лет»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Подвиг отрока-киевлянина и хитрость воеводы </a:t>
            </a:r>
            <a:r>
              <a:rPr lang="ru-RU" sz="3600" dirty="0" err="1" smtClean="0"/>
              <a:t>Претича</a:t>
            </a:r>
            <a:endParaRPr lang="ru-RU" sz="3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«Песнь о вещем Олеге»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484784"/>
            <a:ext cx="4104456" cy="5112568"/>
          </a:xfrm>
        </p:spPr>
        <p:txBody>
          <a:bodyPr>
            <a:normAutofit/>
          </a:bodyPr>
          <a:lstStyle/>
          <a:p>
            <a:pPr marL="80963" indent="-7938" algn="just">
              <a:buNone/>
            </a:pPr>
            <a:r>
              <a:rPr lang="ru-RU" sz="2800" dirty="0" smtClean="0"/>
              <a:t>	Эта </a:t>
            </a:r>
            <a:r>
              <a:rPr lang="ru-RU" sz="2800" dirty="0"/>
              <a:t>летопись оказала колоссальное влияние не только на литературу, но и на всю нашу культуру. Например, «Песнь о вещем Олеге» </a:t>
            </a:r>
            <a:r>
              <a:rPr lang="ru-RU" sz="2800" dirty="0" smtClean="0"/>
              <a:t>написана А.С.Пушкиным </a:t>
            </a:r>
            <a:r>
              <a:rPr lang="ru-RU" sz="2800" dirty="0"/>
              <a:t>после знакомства с книгой Нестора.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196752"/>
            <a:ext cx="3752850" cy="5472112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В.В. Васнецов </a:t>
            </a:r>
            <a:br>
              <a:rPr lang="ru-RU" sz="4000" dirty="0"/>
            </a:br>
            <a:r>
              <a:rPr lang="ru-RU" sz="4000" dirty="0"/>
              <a:t>«Святой Нестор - летописец»</a:t>
            </a:r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600200"/>
            <a:ext cx="3241675" cy="5257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Рюриковичи</a:t>
            </a:r>
            <a:endParaRPr lang="ru-RU" dirty="0"/>
          </a:p>
        </p:txBody>
      </p:sp>
      <p:pic>
        <p:nvPicPr>
          <p:cNvPr id="7" name="Содержимое 6" descr="рюрики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43077" b="43744"/>
          <a:stretch>
            <a:fillRect/>
          </a:stretch>
        </p:blipFill>
        <p:spPr>
          <a:xfrm>
            <a:off x="3851920" y="1412776"/>
            <a:ext cx="2664296" cy="3240360"/>
          </a:xfrm>
        </p:spPr>
      </p:pic>
      <p:pic>
        <p:nvPicPr>
          <p:cNvPr id="9" name="Содержимое 8" descr="святослав игревич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1187624" y="3212976"/>
            <a:ext cx="2627784" cy="3358192"/>
          </a:xfrm>
        </p:spPr>
      </p:pic>
      <p:sp>
        <p:nvSpPr>
          <p:cNvPr id="10" name="TextBox 9"/>
          <p:cNvSpPr txBox="1"/>
          <p:nvPr/>
        </p:nvSpPr>
        <p:spPr>
          <a:xfrm>
            <a:off x="1403648" y="206084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Святослав Игоревич</a:t>
            </a:r>
            <a:endParaRPr lang="ru-RU" sz="3200" dirty="0"/>
          </a:p>
        </p:txBody>
      </p:sp>
      <p:pic>
        <p:nvPicPr>
          <p:cNvPr id="11" name="Рисунок 10" descr="кн Оль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284984"/>
            <a:ext cx="2198789" cy="3233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220486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Княгиня</a:t>
            </a:r>
          </a:p>
          <a:p>
            <a:r>
              <a:rPr lang="ru-RU" sz="2800" dirty="0" smtClean="0"/>
              <a:t>Ольга</a:t>
            </a:r>
            <a:endParaRPr lang="ru-RU" sz="2800" dirty="0"/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«Подвиг отрока-киевлянина…»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340768"/>
            <a:ext cx="7776864" cy="55172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Отрок – юноша;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воевода – предводитель воинской дружины;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печенеги –  объединение тюркских народов и других племен в заволжских степях;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Ольга – княгиня, мать князя Святослава; </a:t>
            </a:r>
          </a:p>
          <a:p>
            <a:pPr algn="just">
              <a:lnSpc>
                <a:spcPct val="90000"/>
              </a:lnSpc>
            </a:pPr>
            <a:r>
              <a:rPr lang="ru-RU" dirty="0" err="1"/>
              <a:t>Лыбедь</a:t>
            </a:r>
            <a:r>
              <a:rPr lang="ru-RU" dirty="0"/>
              <a:t> – название реки;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ладья – лодка;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муж – </a:t>
            </a:r>
            <a:r>
              <a:rPr lang="ru-RU" dirty="0" err="1"/>
              <a:t>зд</a:t>
            </a:r>
            <a:r>
              <a:rPr lang="ru-RU" dirty="0"/>
              <a:t>.: воин, мужчина.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Поразмышляем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Почему поступок отрока назван подвигом?</a:t>
            </a:r>
          </a:p>
          <a:p>
            <a:r>
              <a:rPr lang="ru-RU"/>
              <a:t>Что значит «совершить подвиг»?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429000"/>
            <a:ext cx="40338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Д.С. Лихачев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857375"/>
            <a:ext cx="3025775" cy="4016375"/>
          </a:xfrm>
        </p:spPr>
      </p:pic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373563" y="1682750"/>
            <a:ext cx="4287837" cy="4448175"/>
          </a:xfrm>
        </p:spPr>
        <p:txBody>
          <a:bodyPr/>
          <a:lstStyle/>
          <a:p>
            <a:pPr algn="ctr"/>
            <a:r>
              <a:rPr lang="ru-RU"/>
              <a:t>«Мы должны быть благодарными сыновьями нашей великой матери – Древней Руси. Прошлое должно служить современности!» </a:t>
            </a:r>
          </a:p>
          <a:p>
            <a:pPr algn="ctr">
              <a:buFont typeface="Wingdings" pitchFamily="2" charset="2"/>
              <a:buNone/>
            </a:pPr>
            <a:r>
              <a:rPr lang="ru-RU" i="1"/>
              <a:t>    (Из книги «Земля родная»).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Проверим себя!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Какими словами начинаются древнерусские летописи?</a:t>
            </a:r>
          </a:p>
          <a:p>
            <a:r>
              <a:rPr lang="ru-RU"/>
              <a:t>Самая древняя летопись, дошедшая до нас?</a:t>
            </a:r>
          </a:p>
          <a:p>
            <a:r>
              <a:rPr lang="ru-RU"/>
              <a:t>Кто ее автор? </a:t>
            </a:r>
          </a:p>
          <a:p>
            <a:r>
              <a:rPr lang="ru-RU"/>
              <a:t>Что означает «временных лет» 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Письменно ответить на вопросы 1-3 раздела «Литература и изобразительное искусство» учебника (с.50).</a:t>
            </a:r>
            <a:endParaRPr lang="ru-RU" dirty="0"/>
          </a:p>
          <a:p>
            <a:r>
              <a:rPr lang="ru-RU" dirty="0" smtClean="0"/>
              <a:t>Подготовить сообщения о  жизни М.В.Ломоносова.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WordArt 4"/>
          <p:cNvSpPr>
            <a:spLocks noChangeArrowheads="1" noChangeShapeType="1"/>
          </p:cNvSpPr>
          <p:nvPr/>
        </p:nvSpPr>
        <p:spPr bwMode="auto">
          <a:xfrm>
            <a:off x="2051720" y="2708920"/>
            <a:ext cx="6048672" cy="1800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урок! 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Использованная литература: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Литература. 5 класс. авт. – сост. В.Я. Коровина и др. – М., 2006.;</a:t>
            </a:r>
          </a:p>
          <a:p>
            <a:r>
              <a:rPr lang="en-US">
                <a:hlinkClick r:id="rId3"/>
              </a:rPr>
              <a:t>www.volsu.ru</a:t>
            </a:r>
            <a:r>
              <a:rPr lang="en-US"/>
              <a:t> – </a:t>
            </a:r>
            <a:r>
              <a:rPr lang="ru-RU"/>
              <a:t>труды Д.С. Лихачева и литература о нём в Научной библиотеке ВолГУ;</a:t>
            </a:r>
          </a:p>
          <a:p>
            <a:r>
              <a:rPr lang="en-US">
                <a:hlinkClick r:id="rId4"/>
              </a:rPr>
              <a:t>www.</a:t>
            </a:r>
            <a:r>
              <a:rPr lang="ru-RU">
                <a:hlinkClick r:id="rId4"/>
              </a:rPr>
              <a:t>old-rus.narod.ru</a:t>
            </a:r>
            <a:r>
              <a:rPr lang="en-US"/>
              <a:t> –</a:t>
            </a:r>
            <a:r>
              <a:rPr lang="ru-RU"/>
              <a:t>антология древнерусской литературы.</a:t>
            </a: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1600200"/>
            <a:ext cx="4536505" cy="4709120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/>
              <a:t>   Летопись</a:t>
            </a:r>
            <a:r>
              <a:rPr lang="ru-RU" sz="2800" dirty="0"/>
              <a:t> – историко-повествовательные  произведения 11-17 вв., содержание которых велось по годам. Рассказ о событиях каждого года в летописях обычно начинался словами: "в лето …" - отсюда название - </a:t>
            </a:r>
            <a:r>
              <a:rPr lang="ru-RU" sz="2800" b="1" dirty="0"/>
              <a:t>летопись</a:t>
            </a:r>
            <a:r>
              <a:rPr lang="ru-RU" sz="2800" dirty="0"/>
              <a:t>. Летописцами, как правило, были монахи.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532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857899" cy="4422724"/>
          </a:xfrm>
          <a:noFill/>
          <a:ln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043608" y="332656"/>
            <a:ext cx="7200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Возникновение древнерусской литературы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Тематика древних летописей:</a:t>
            </a:r>
            <a:br>
              <a:rPr lang="ru-RU" sz="4000"/>
            </a:br>
            <a:endParaRPr lang="ru-RU" sz="4000"/>
          </a:p>
        </p:txBody>
      </p:sp>
      <p:sp>
        <p:nvSpPr>
          <p:cNvPr id="9224" name="Rectangle 8"/>
          <p:cNvSpPr>
            <a:spLocks noGrp="1" noChangeArrowheads="1"/>
          </p:cNvSpPr>
          <p:nvPr>
            <p:ph idx="1"/>
          </p:nvPr>
        </p:nvSpPr>
        <p:spPr>
          <a:xfrm>
            <a:off x="1115616" y="981075"/>
            <a:ext cx="7571184" cy="5149850"/>
          </a:xfrm>
        </p:spPr>
        <p:txBody>
          <a:bodyPr/>
          <a:lstStyle/>
          <a:p>
            <a:r>
              <a:rPr lang="ru-RU" dirty="0"/>
              <a:t>русская история;</a:t>
            </a:r>
          </a:p>
          <a:p>
            <a:r>
              <a:rPr lang="ru-RU" dirty="0"/>
              <a:t>возникновение Руси;</a:t>
            </a:r>
          </a:p>
          <a:p>
            <a:r>
              <a:rPr lang="ru-RU" dirty="0"/>
              <a:t>борьба с внешними врагами;</a:t>
            </a:r>
          </a:p>
          <a:p>
            <a:r>
              <a:rPr lang="ru-RU" dirty="0"/>
              <a:t>борьба князей за престол.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7488634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332656"/>
            <a:ext cx="7704138" cy="6263977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Красная строка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1628800"/>
            <a:ext cx="4038600" cy="4530725"/>
          </a:xfrm>
        </p:spPr>
        <p:txBody>
          <a:bodyPr/>
          <a:lstStyle/>
          <a:p>
            <a:pPr algn="just"/>
            <a:r>
              <a:rPr lang="ru-RU" sz="2800" dirty="0"/>
              <a:t>Древнерусские летописи написаны сплошным текстом без пробелов. Ярко оформлялась первая буква  - её рисовали  красной краской. Отсюда произошло выражение «с красной строки».</a:t>
            </a:r>
          </a:p>
        </p:txBody>
      </p:sp>
      <p:pic>
        <p:nvPicPr>
          <p:cNvPr id="10248" name="Picture 8" descr="Рукописные книгиRG25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610630" cy="4464496"/>
          </a:xfrm>
          <a:noFill/>
          <a:ln algn="ctr">
            <a:solidFill>
              <a:srgbClr val="FFCC99"/>
            </a:soli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Повесть временных лет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628800"/>
            <a:ext cx="4038600" cy="4530725"/>
          </a:xfrm>
        </p:spPr>
        <p:txBody>
          <a:bodyPr/>
          <a:lstStyle/>
          <a:p>
            <a:pPr algn="just"/>
            <a:r>
              <a:rPr lang="ru-RU" sz="2800" dirty="0"/>
              <a:t>Самая древняя летопись, дошедшая до нас,  - «Повесть временных лет» (начало 12 века). Её автор - монах Киево-Печерского монастыря Нестор. Слово «временных» означает минувших. 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700213"/>
            <a:ext cx="3168650" cy="432117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«Откуда есть пошла земля Русская …».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899592" y="1524000"/>
            <a:ext cx="4320480" cy="5334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Так звучат первые строки «Повести временных лет». Рассказывая о жизни и деяниях князей, Нестор везде высказывает мысль о необходимости мира. Любовь к родине — основная мысль повести. Лейтмотив «Не погубите землю отцов своих и дедов» постоянно звучит в «Повести...». </a:t>
            </a:r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76900" y="1665287"/>
            <a:ext cx="2857500" cy="4381500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Киево-Печерская лавра</a:t>
            </a:r>
          </a:p>
        </p:txBody>
      </p:sp>
      <p:pic>
        <p:nvPicPr>
          <p:cNvPr id="55312" name="Picture 16" descr="Изображение 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86400" y="4114800"/>
            <a:ext cx="3657600" cy="2743200"/>
          </a:xfrm>
          <a:noFill/>
          <a:ln/>
        </p:spPr>
      </p:pic>
      <p:pic>
        <p:nvPicPr>
          <p:cNvPr id="8" name="Содержимое 7" descr="киево -печерская лавр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115616" y="4373724"/>
            <a:ext cx="3312368" cy="2484276"/>
          </a:xfrm>
        </p:spPr>
      </p:pic>
      <p:pic>
        <p:nvPicPr>
          <p:cNvPr id="9" name="Рисунок 8" descr="kievo_pecherskya_lavra_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05273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Собор Покрова на Нерли </a:t>
            </a:r>
            <a:br>
              <a:rPr lang="ru-RU" sz="4000" dirty="0"/>
            </a:br>
            <a:r>
              <a:rPr lang="ru-RU" sz="4000" dirty="0" err="1"/>
              <a:t>Спасо-Преображенский</a:t>
            </a:r>
            <a:r>
              <a:rPr lang="ru-RU" sz="4000" dirty="0"/>
              <a:t> собор</a:t>
            </a:r>
          </a:p>
        </p:txBody>
      </p:sp>
      <p:pic>
        <p:nvPicPr>
          <p:cNvPr id="12300" name="Picture 12" descr="IMG_25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68450" y="1593850"/>
            <a:ext cx="3390900" cy="4524375"/>
          </a:xfrm>
          <a:noFill/>
          <a:ln/>
        </p:spPr>
      </p:pic>
      <p:pic>
        <p:nvPicPr>
          <p:cNvPr id="1229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6126" y="1594132"/>
            <a:ext cx="3619048" cy="4523810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</TotalTime>
  <Words>412</Words>
  <Application>Microsoft Office PowerPoint</Application>
  <PresentationFormat>Экран (4:3)</PresentationFormat>
  <Paragraphs>73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Древнерусская литература </vt:lpstr>
      <vt:lpstr> </vt:lpstr>
      <vt:lpstr>Тематика древних летописей: </vt:lpstr>
      <vt:lpstr>Слайд 4</vt:lpstr>
      <vt:lpstr>Красная строка</vt:lpstr>
      <vt:lpstr>Повесть временных лет  </vt:lpstr>
      <vt:lpstr>«Откуда есть пошла земля Русская …».</vt:lpstr>
      <vt:lpstr>Киево-Печерская лавра</vt:lpstr>
      <vt:lpstr>Собор Покрова на Нерли  Спасо-Преображенский собор</vt:lpstr>
      <vt:lpstr>«Песнь о вещем Олеге» </vt:lpstr>
      <vt:lpstr>В.В. Васнецов  «Святой Нестор - летописец»</vt:lpstr>
      <vt:lpstr>Рюриковичи</vt:lpstr>
      <vt:lpstr>«Подвиг отрока-киевлянина…»</vt:lpstr>
      <vt:lpstr>Поразмышляем</vt:lpstr>
      <vt:lpstr>Д.С. Лихачев</vt:lpstr>
      <vt:lpstr>Проверим себя!</vt:lpstr>
      <vt:lpstr>Домашнее задание</vt:lpstr>
      <vt:lpstr>Слайд 18</vt:lpstr>
      <vt:lpstr>Использованная 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Slava</cp:lastModifiedBy>
  <cp:revision>13</cp:revision>
  <dcterms:created xsi:type="dcterms:W3CDTF">1601-01-01T00:00:00Z</dcterms:created>
  <dcterms:modified xsi:type="dcterms:W3CDTF">2012-09-20T19:56:54Z</dcterms:modified>
</cp:coreProperties>
</file>