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chemeClr val="accent2">
                <a:lumMod val="60000"/>
                <a:lumOff val="40000"/>
                <a:alpha val="46000"/>
              </a:schemeClr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cs typeface="Aharoni" pitchFamily="2" charset="-79"/>
                <a:hlinkClick r:id="" action="ppaction://noaction">
                  <a:snd r:embed="rId2" name="drumroll.wav"/>
                </a:hlinkClick>
              </a:rPr>
              <a:t>Предложение как единица синтаксиса</a:t>
            </a:r>
            <a:endParaRPr lang="ru-RU" i="1" dirty="0"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39573923-11111111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3886200"/>
            <a:ext cx="3676650" cy="2750556"/>
          </a:xfrm>
          <a:prstGeom prst="rect">
            <a:avLst/>
          </a:prstGeom>
        </p:spPr>
      </p:pic>
      <p:pic>
        <p:nvPicPr>
          <p:cNvPr id="5" name="Рисунок 4" descr="per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457200"/>
            <a:ext cx="187642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304800" y="3124200"/>
          <a:ext cx="40386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latin typeface="Times New Roman"/>
                          <a:ea typeface="Calibri"/>
                          <a:cs typeface="Times New Roman"/>
                        </a:rPr>
                        <a:t>1. Светает.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 smtClean="0">
                          <a:latin typeface="Times New Roman"/>
                          <a:ea typeface="Calibri"/>
                          <a:cs typeface="Times New Roman"/>
                        </a:rPr>
                        <a:t>2.Начался </a:t>
                      </a:r>
                      <a:r>
                        <a:rPr lang="ru-RU" sz="2800" i="1" dirty="0">
                          <a:latin typeface="Times New Roman"/>
                          <a:ea typeface="Calibri"/>
                          <a:cs typeface="Times New Roman"/>
                        </a:rPr>
                        <a:t>сев пшеницы.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 smtClean="0">
                          <a:latin typeface="Times New Roman"/>
                          <a:ea typeface="Calibri"/>
                          <a:cs typeface="Times New Roman"/>
                        </a:rPr>
                        <a:t>3.Короток </a:t>
                      </a:r>
                      <a:r>
                        <a:rPr lang="ru-RU" sz="2800" i="1" dirty="0">
                          <a:latin typeface="Times New Roman"/>
                          <a:ea typeface="Calibri"/>
                          <a:cs typeface="Times New Roman"/>
                        </a:rPr>
                        <a:t>зимний день.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 smtClean="0">
                          <a:latin typeface="Times New Roman"/>
                          <a:ea typeface="Calibri"/>
                          <a:cs typeface="Times New Roman"/>
                        </a:rPr>
                        <a:t>4.Гаснут </a:t>
                      </a:r>
                      <a:r>
                        <a:rPr lang="ru-RU" sz="2800" i="1" dirty="0">
                          <a:latin typeface="Times New Roman"/>
                          <a:ea typeface="Calibri"/>
                          <a:cs typeface="Times New Roman"/>
                        </a:rPr>
                        <a:t>огни в домах.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 smtClean="0">
                          <a:latin typeface="Times New Roman"/>
                          <a:ea typeface="Calibri"/>
                          <a:cs typeface="Times New Roman"/>
                        </a:rPr>
                        <a:t>5.Ночь</a:t>
                      </a:r>
                      <a:r>
                        <a:rPr lang="ru-RU" sz="2800" i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33400" y="1752600"/>
            <a:ext cx="3352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Односоставные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76800" y="1752600"/>
            <a:ext cx="3352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Двусоставные</a:t>
            </a:r>
            <a:endParaRPr lang="ru-RU" sz="4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981200" y="11430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343400" y="1143000"/>
            <a:ext cx="2362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800600" y="3124200"/>
          <a:ext cx="4038600" cy="342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9474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1.Накрапывает </a:t>
                      </a:r>
                      <a:r>
                        <a:rPr lang="ru-RU" sz="2400" i="1" dirty="0">
                          <a:latin typeface="Times New Roman"/>
                          <a:ea typeface="Calibri"/>
                          <a:cs typeface="Times New Roman"/>
                        </a:rPr>
                        <a:t>мелкий дождь.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3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/>
                          <a:ea typeface="Calibri"/>
                          <a:cs typeface="Times New Roman"/>
                        </a:rPr>
                        <a:t>2. К утру крепчал мороз.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3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/>
                          <a:ea typeface="Calibri"/>
                          <a:cs typeface="Times New Roman"/>
                        </a:rPr>
                        <a:t>3. Море волнуется.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3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latin typeface="Times New Roman"/>
                          <a:ea typeface="Calibri"/>
                          <a:cs typeface="Times New Roman"/>
                        </a:rPr>
                        <a:t>4. Тихая ночь.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03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/>
                          <a:ea typeface="Calibri"/>
                          <a:cs typeface="Times New Roman"/>
                        </a:rPr>
                        <a:t>5. Какой аромат!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Восстановите порядок слов в каждом предложении и запишите их в тетрадь.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332037"/>
            <a:ext cx="8610600" cy="4525963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/>
              <a:t>а) Батюшкова, раньше, ли, доводилось, стихами, со, вам, когда-нибудь, встречаться, поэта.</a:t>
            </a:r>
            <a:endParaRPr lang="ru-RU" dirty="0" smtClean="0"/>
          </a:p>
          <a:p>
            <a:pPr algn="just"/>
            <a:r>
              <a:rPr lang="ru-RU" i="1" dirty="0" smtClean="0"/>
              <a:t>б) Поэтом, Пушкина, и, замечательным, был, старшим, Батюшков, современником.</a:t>
            </a:r>
            <a:endParaRPr lang="ru-RU" dirty="0" smtClean="0"/>
          </a:p>
          <a:p>
            <a:pPr algn="just"/>
            <a:r>
              <a:rPr lang="ru-RU" i="1" dirty="0" smtClean="0"/>
              <a:t>в) И, мастера, отражают, этого, стиху, они, как, свою, благозвучны, эпоху, прекрасно.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Прочитайте предложения. Найдите среди них предложения с двумя главными членами. Номера их запишите в тетрадь.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124200"/>
            <a:ext cx="8305800" cy="3581400"/>
          </a:xfrm>
        </p:spPr>
        <p:txBody>
          <a:bodyPr/>
          <a:lstStyle/>
          <a:p>
            <a:pPr algn="just"/>
            <a:r>
              <a:rPr lang="ru-RU" sz="3600" i="1" dirty="0" smtClean="0"/>
              <a:t>1) Жарко. 2) Темнеет. 3) Вот слабо сверкнула молния. 4) Тихий дождик. </a:t>
            </a:r>
            <a:r>
              <a:rPr lang="ru-RU" sz="3600" i="1" dirty="0" smtClean="0"/>
              <a:t>   5</a:t>
            </a:r>
            <a:r>
              <a:rPr lang="ru-RU" sz="3600" i="1" dirty="0" smtClean="0"/>
              <a:t>) Кругом еще ярко светит солнце. </a:t>
            </a:r>
            <a:r>
              <a:rPr lang="ru-RU" sz="3600" i="1" dirty="0" smtClean="0"/>
              <a:t>   б</a:t>
            </a:r>
            <a:r>
              <a:rPr lang="ru-RU" sz="3600" i="1" dirty="0" smtClean="0"/>
              <a:t>) Небо по краям темнеет. </a:t>
            </a:r>
            <a:r>
              <a:rPr lang="ru-RU" sz="3600" i="1" dirty="0" smtClean="0"/>
              <a:t>                   7</a:t>
            </a:r>
            <a:r>
              <a:rPr lang="ru-RU" sz="3600" i="1" dirty="0" smtClean="0"/>
              <a:t>) Солнце жаркое. 8) Спят кусты. </a:t>
            </a:r>
            <a:r>
              <a:rPr lang="ru-RU" sz="3600" i="1" dirty="0" smtClean="0"/>
              <a:t>       9</a:t>
            </a:r>
            <a:r>
              <a:rPr lang="ru-RU" sz="3600" i="1" dirty="0" smtClean="0"/>
              <a:t>) Деревья спят.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25146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/>
              <a:t>Спишите текст, вставьте пропущенные буквы и </a:t>
            </a:r>
            <a:r>
              <a:rPr lang="ru-RU" sz="2700" dirty="0" smtClean="0"/>
              <a:t>подчеркните орфограммы. Главные члены предложений подчеркните, над глаголами с пропущенными окончаниями укажите лицо. Выберите наиболее удачный заголовок и запишите его.	</a:t>
            </a:r>
            <a:r>
              <a:rPr lang="ru-RU" sz="3600" dirty="0" smtClean="0"/>
              <a:t>         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2286000"/>
            <a:ext cx="8686800" cy="4114800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/>
              <a:t>Золотая осень. Вместе с </a:t>
            </a:r>
            <a:r>
              <a:rPr lang="ru-RU" i="1" dirty="0" err="1" smtClean="0"/>
              <a:t>ле</a:t>
            </a:r>
            <a:r>
              <a:rPr lang="ru-RU" i="1" dirty="0" smtClean="0"/>
              <a:t>..</a:t>
            </a:r>
            <a:r>
              <a:rPr lang="ru-RU" i="1" dirty="0" err="1" smtClean="0"/>
              <a:t>ким</a:t>
            </a:r>
            <a:r>
              <a:rPr lang="ru-RU" i="1" dirty="0" smtClean="0"/>
              <a:t> утренним </a:t>
            </a:r>
            <a:r>
              <a:rPr lang="ru-RU" i="1" dirty="0" err="1" smtClean="0"/>
              <a:t>заморо</a:t>
            </a:r>
            <a:r>
              <a:rPr lang="ru-RU" i="1" dirty="0" smtClean="0"/>
              <a:t>..ком уст..</a:t>
            </a:r>
            <a:r>
              <a:rPr lang="ru-RU" i="1" dirty="0" err="1" smtClean="0"/>
              <a:t>навливается</a:t>
            </a:r>
            <a:r>
              <a:rPr lang="ru-RU" i="1" dirty="0" smtClean="0"/>
              <a:t> ясная п..года. В мертвой </a:t>
            </a:r>
            <a:r>
              <a:rPr lang="ru-RU" i="1" dirty="0" err="1" smtClean="0"/>
              <a:t>тиш</a:t>
            </a:r>
            <a:r>
              <a:rPr lang="ru-RU" i="1" dirty="0" smtClean="0"/>
              <a:t>..не </a:t>
            </a:r>
            <a:r>
              <a:rPr lang="ru-RU" i="1" dirty="0" err="1" smtClean="0"/>
              <a:t>слыш</a:t>
            </a:r>
            <a:r>
              <a:rPr lang="ru-RU" i="1" dirty="0" smtClean="0"/>
              <a:t>..</a:t>
            </a:r>
            <a:r>
              <a:rPr lang="ru-RU" i="1" dirty="0" err="1" smtClean="0"/>
              <a:t>тся</a:t>
            </a:r>
            <a:r>
              <a:rPr lang="ru-RU" i="1" dirty="0" smtClean="0"/>
              <a:t> шуршание оп..дающих листьев. Они </a:t>
            </a:r>
            <a:r>
              <a:rPr lang="ru-RU" i="1" dirty="0" err="1" smtClean="0"/>
              <a:t>ложат</a:t>
            </a:r>
            <a:r>
              <a:rPr lang="ru-RU" i="1" dirty="0" smtClean="0"/>
              <a:t>..</a:t>
            </a:r>
            <a:r>
              <a:rPr lang="ru-RU" i="1" dirty="0" err="1" smtClean="0"/>
              <a:t>ся</a:t>
            </a:r>
            <a:r>
              <a:rPr lang="ru-RU" i="1" dirty="0" smtClean="0"/>
              <a:t> ковром между деревьев. Вот золотисто-красный лист дрогнул и пол..тел по воздуху. Идешь по разноцветному ковру из листьев.</a:t>
            </a:r>
            <a:endParaRPr lang="ru-RU" dirty="0" smtClean="0"/>
          </a:p>
          <a:p>
            <a:pPr algn="just"/>
            <a:r>
              <a:rPr lang="ru-RU" dirty="0" smtClean="0"/>
              <a:t>а) </a:t>
            </a:r>
            <a:r>
              <a:rPr lang="ru-RU" i="1" dirty="0" smtClean="0"/>
              <a:t>Осень</a:t>
            </a:r>
            <a:r>
              <a:rPr lang="ru-RU" dirty="0" smtClean="0"/>
              <a:t>, б) </a:t>
            </a:r>
            <a:r>
              <a:rPr lang="ru-RU" i="1" dirty="0" smtClean="0"/>
              <a:t>Золотая осень</a:t>
            </a:r>
            <a:r>
              <a:rPr lang="ru-RU" dirty="0" smtClean="0"/>
              <a:t>, в) </a:t>
            </a:r>
            <a:r>
              <a:rPr lang="ru-RU" i="1" dirty="0" smtClean="0"/>
              <a:t>Листопад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Параграф 28 перечитать;</a:t>
            </a:r>
          </a:p>
          <a:p>
            <a:r>
              <a:rPr lang="ru-RU" dirty="0" smtClean="0"/>
              <a:t>упр. 143 письменно.</a:t>
            </a:r>
            <a:endParaRPr lang="ru-RU" dirty="0"/>
          </a:p>
        </p:txBody>
      </p:sp>
      <p:pic>
        <p:nvPicPr>
          <p:cNvPr id="4" name="Рисунок 3" descr="1243428700_ebc3de9ca39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048000"/>
            <a:ext cx="360045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1 0.03333  0.06 0.06267  0.137 0.064  C 0.198 0.06667  0.248 0.05067  0.249 0.03067  C 0.249 0.01067  0.2 -0.008  0.138 -0.00933  C 0.107 -0.00933  0.079 -0.00667  0.059 0  C 0.03 0.00933  0.013 0.024  0.013 0.04133  C 0.013 0.05067  0.018 0.06  0.027 0.068  C 0.048 0.08533  0.089 0.09733  0.136 0.09867  C 0.191 0.10133  0.236 0.08667  0.236 0.06933  C 0.237 0.05067  0.192 0.03467  0.137 0.032  C 0.109 0.032  0.084 0.03467  0.065 0.04  C 0.04 0.04933  0.024 0.064  0.024 0.07867  C 0.024 0.08667  0.029 0.09467  0.037 0.10267  C 0.056 0.11733  0.092 0.12933  0.135 0.13067  C 0.185 0.132  0.225 0.11867  0.225 0.10267  C 0.226 0.08667  0.186 0.072  0.136 0.07067  C 0.111 0.06933  0.088 0.072  0.071 0.07733  C 0.048 0.08533  0.035 0.09733  0.035 0.112  C 0.035 0.11867  0.039 0.12667  0.046 0.13333  C 0.063 0.14667  0.096 0.15733  0.134 0.15867  C 0.179 0.15867  0.215 0.148  0.215 0.13333  C 0.215 0.11867  0.18 0.10533  0.135 0.104  C 0.113 0.104  0.092 0.10667  0.077 0.11067  C 0.056 0.11733  0.044 0.12933  0.043 0.14133  C 0.043 0.148  0.048 0.15467  0.054 0.16  C 0.069 0.17333  0.099 0.18267  0.133 0.18267  C 0.173 0.184  0.206 0.17467  0.206 0.16133  C 0.207 0.148  0.174 0.136  0.134 0.13467  C 0.114 0.13467  0.095 0.136  0.082 0.14133  C 0.063 0.14667  0.052 0.15733  0.052 0.168  C 0.052 0.17467  0.055 0.18  0.061 0.18533  C 0.075 0.19733  0.101 0.20533  0.132 0.20667  C 0.169 0.20667  0.198 0.19867  0.198 0.18667  C 0.199 0.17467  0.17 0.164  0.133 0.16267  C 0.115 0.16267  0.099 0.164  0.087 0.168  C 0.07 0.17333  0.06 0.18267  0.06 0.19333  C 0.06 0.19867  0.063 0.20267  0.068 0.208  C 0.08 0.21867  0.104 0.22533  0.132 0.22667  C 0.165 0.228  0.191 0.22  0.191 0.208  C 0.191 0.19867  0.166 0.188  0.133 0.188  C 0.116 0.18667  0.101 0.18933  0.09 0.192  C 0.075 0.19733  0.066 0.20533  0.066 0.21467  C 0.066 0.22  0.069 0.224  0.074 0.228  C 0.085 0.23733  0.107 0.244  0.131 0.24533  C 0.161 0.24667  0.185 0.23867  0.185 0.22933  C 0.185 0.21867  0.161 0.21067  0.132 0.20933  C 0.118 0.20933  0.104 0.21067  0.094 0.21467  C 0.08 0.21867  0.072 0.22533  0.072 0.23467  C 0.072 0.23867  0.075 0.24267  0.079 0.24667  C 0.089 0.25467  0.108 0.26133  0.131 0.26133  C 0.157 0.26267  0.179 0.256  0.179 0.24667  C 0.179 0.23867  0.158 0.23067  0.131 0.23067  C 0.119 0.22933  0.106 0.23067  0.097 0.23333  C 0.085 0.23867  0.078 0.24533  0.078 0.252  C 0.078 0.256  0.08 0.26  0.084 0.26267  C 0.093 0.27067  0.11 0.276  0.131 0.27733  C 0.155 0.27733  0.174 0.27067  0.174 0.264  C 0.174 0.256  0.155 0.248  0.131 0.248  C 0.119 0.248  0.108 0.24933  0.101 0.252  C 0.089 0.25467  0.083 0.26133  0.083 0.268  C 0.083 0.27067  0.085 0.27467  0.088 0.27733  C 0.096 0.28533  0.112 0.28933  0.13 0.29067  C 0.152 0.29067  0.169 0.28533  0.169 0.27867  C 0.169 0.27067  0.152 0.26533  0.131 0.264  C 0.12 0.264  0.11 0.26533  0.103 0.268  C 0.093 0.27067  0.087 0.276  0.087 0.28267  C 0.087 0.28533  0.089 0.288  0.092 0.29067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312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Предложение как единица синтаксиса</vt:lpstr>
      <vt:lpstr>Предложения</vt:lpstr>
      <vt:lpstr>Восстановите порядок слов в каждом предложении и запишите их в тетрадь.</vt:lpstr>
      <vt:lpstr>Прочитайте предложения. Найдите среди них предложения с двумя главными членами. Номера их запишите в тетрадь. </vt:lpstr>
      <vt:lpstr>Спишите текст, вставьте пропущенные буквы и подчеркните орфограммы. Главные члены предложений подчеркните, над глаголами с пропущенными окончаниями укажите лицо. Выберите наиболее удачный заголовок и запишите его.           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Предложение как единица синтаксиса</dc:title>
  <dc:creator>1</dc:creator>
  <cp:lastModifiedBy>1</cp:lastModifiedBy>
  <cp:revision>6</cp:revision>
  <dcterms:created xsi:type="dcterms:W3CDTF">2013-10-09T16:04:54Z</dcterms:created>
  <dcterms:modified xsi:type="dcterms:W3CDTF">2013-10-09T16:28:53Z</dcterms:modified>
</cp:coreProperties>
</file>