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BE67-712D-4F7C-9DFE-CA8D7D64E47E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92AD-9424-44E3-A898-0106E48390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BE67-712D-4F7C-9DFE-CA8D7D64E47E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92AD-9424-44E3-A898-0106E48390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BE67-712D-4F7C-9DFE-CA8D7D64E47E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92AD-9424-44E3-A898-0106E48390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BE67-712D-4F7C-9DFE-CA8D7D64E47E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92AD-9424-44E3-A898-0106E48390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BE67-712D-4F7C-9DFE-CA8D7D64E47E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92AD-9424-44E3-A898-0106E48390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BE67-712D-4F7C-9DFE-CA8D7D64E47E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92AD-9424-44E3-A898-0106E48390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BE67-712D-4F7C-9DFE-CA8D7D64E47E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92AD-9424-44E3-A898-0106E48390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BE67-712D-4F7C-9DFE-CA8D7D64E47E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92AD-9424-44E3-A898-0106E48390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BE67-712D-4F7C-9DFE-CA8D7D64E47E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92AD-9424-44E3-A898-0106E48390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BE67-712D-4F7C-9DFE-CA8D7D64E47E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92AD-9424-44E3-A898-0106E48390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BE67-712D-4F7C-9DFE-CA8D7D64E47E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92AD-9424-44E3-A898-0106E48390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0BE67-712D-4F7C-9DFE-CA8D7D64E47E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192AD-9424-44E3-A898-0106E483907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Технологическая карта урока  в системе ФГОС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28.01.2015</a:t>
            </a:r>
          </a:p>
          <a:p>
            <a:r>
              <a:rPr lang="ru-RU" dirty="0" err="1" smtClean="0"/>
              <a:t>Рослякова</a:t>
            </a:r>
            <a:r>
              <a:rPr lang="ru-RU" dirty="0" smtClean="0"/>
              <a:t> Елена Владимировна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1.Что </a:t>
            </a:r>
            <a:r>
              <a:rPr lang="ru-RU" dirty="0"/>
              <a:t>такое технологическая карта урока? </a:t>
            </a:r>
          </a:p>
          <a:p>
            <a:pPr marL="0" indent="0" algn="just">
              <a:buNone/>
            </a:pPr>
            <a:r>
              <a:rPr lang="ru-RU" dirty="0"/>
              <a:t>2. Чем она отличается от традиционного плана урока?</a:t>
            </a:r>
          </a:p>
          <a:p>
            <a:pPr marL="0" indent="0" algn="just">
              <a:buNone/>
            </a:pPr>
            <a:r>
              <a:rPr lang="ru-RU" dirty="0"/>
              <a:t>3. Назначение технологической карты урока.</a:t>
            </a:r>
          </a:p>
          <a:p>
            <a:pPr marL="0" indent="0" algn="just">
              <a:buNone/>
            </a:pPr>
            <a:r>
              <a:rPr lang="ru-RU" dirty="0"/>
              <a:t>4. Особенности составления </a:t>
            </a:r>
            <a:r>
              <a:rPr lang="ru-RU" dirty="0" smtClean="0"/>
              <a:t>технологической </a:t>
            </a:r>
            <a:r>
              <a:rPr lang="ru-RU" dirty="0"/>
              <a:t>карты.</a:t>
            </a:r>
          </a:p>
          <a:p>
            <a:pPr marL="0" indent="0"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Технологическая карта урока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это </a:t>
            </a:r>
            <a:r>
              <a:rPr lang="ru-RU" dirty="0"/>
              <a:t>способ графического проектирования урока, таблица, позволяющая структурировать урок по выбранным учителем параметрам.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7946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В </a:t>
            </a:r>
            <a:r>
              <a:rPr lang="ru-RU" i="1" dirty="0"/>
              <a:t>традиционном</a:t>
            </a:r>
            <a:r>
              <a:rPr lang="ru-RU" dirty="0"/>
              <a:t> плане расписана в основном содержательная сторона урока, что не позволяет провести его системный педагогический анализ.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Форма </a:t>
            </a:r>
            <a:r>
              <a:rPr lang="ru-RU" dirty="0"/>
              <a:t>записи урока в виде технологической карты дает возможность максимально детализировать его еще на стадии подготовки, оценить рациональность и потенциальную эффективность выбранных </a:t>
            </a:r>
            <a:r>
              <a:rPr lang="ru-RU" dirty="0" smtClean="0"/>
              <a:t>методов</a:t>
            </a:r>
            <a:r>
              <a:rPr lang="ru-RU" dirty="0"/>
              <a:t>, </a:t>
            </a:r>
            <a:r>
              <a:rPr lang="ru-RU" dirty="0"/>
              <a:t>содержания</a:t>
            </a:r>
            <a:r>
              <a:rPr lang="ru-RU" dirty="0" smtClean="0"/>
              <a:t>, средств </a:t>
            </a:r>
            <a:r>
              <a:rPr lang="ru-RU" dirty="0"/>
              <a:t>и видов учебной деятельности на каждом этапе урока.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6568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40966"/>
          </a:xfrm>
        </p:spPr>
        <p:txBody>
          <a:bodyPr/>
          <a:lstStyle/>
          <a:p>
            <a:r>
              <a:rPr lang="ru-RU" dirty="0" smtClean="0"/>
              <a:t>Структура технологической карты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3168353"/>
          </a:xfrm>
        </p:spPr>
        <p:txBody>
          <a:bodyPr numCol="2">
            <a:normAutofit lnSpcReduction="10000"/>
          </a:bodyPr>
          <a:lstStyle/>
          <a:p>
            <a:pPr marL="0" indent="0">
              <a:buNone/>
            </a:pPr>
            <a:r>
              <a:rPr lang="ru-RU" i="1" dirty="0" smtClean="0"/>
              <a:t>По вертикали: </a:t>
            </a:r>
          </a:p>
          <a:p>
            <a:r>
              <a:rPr lang="ru-RU" dirty="0" smtClean="0"/>
              <a:t>ход урока,</a:t>
            </a:r>
          </a:p>
          <a:p>
            <a:r>
              <a:rPr lang="ru-RU" dirty="0" smtClean="0"/>
              <a:t>деятельность учителя,</a:t>
            </a:r>
          </a:p>
          <a:p>
            <a:r>
              <a:rPr lang="ru-RU" dirty="0" smtClean="0"/>
              <a:t>деятельность учащихся.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/>
              <a:t>По горизонтали:</a:t>
            </a:r>
          </a:p>
          <a:p>
            <a:r>
              <a:rPr lang="ru-RU" dirty="0"/>
              <a:t>этапы урока.</a:t>
            </a:r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endParaRPr lang="ru-RU" dirty="0" smtClean="0"/>
          </a:p>
          <a:p>
            <a:endParaRPr lang="ru-RU" i="1" dirty="0"/>
          </a:p>
        </p:txBody>
      </p:sp>
      <p:pic>
        <p:nvPicPr>
          <p:cNvPr id="4" name="Рисунок 3" descr="http://iyazyki.ru/wp-content/uploads/2013/06/koplog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437112"/>
            <a:ext cx="5940425" cy="20599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4570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Варианты  технологических карт</a:t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1908650"/>
              </p:ext>
            </p:extLst>
          </p:nvPr>
        </p:nvGraphicFramePr>
        <p:xfrm>
          <a:off x="539552" y="2204864"/>
          <a:ext cx="8229600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/>
                <a:gridCol w="2417440"/>
                <a:gridCol w="169736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деятельности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уроке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Компетентности учителя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УУД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Название этапа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Технологии: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1124744"/>
            <a:ext cx="8280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Трунцева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Т.Н.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п.н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ст. преподаватель кафедры ГБОУ Педагогическая академия      (г. Москва), методист МБОУ учебно-образовательный центр образования (г. Сергиев Посад)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191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Варианты  технологических карт 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397805"/>
              </p:ext>
            </p:extLst>
          </p:nvPr>
        </p:nvGraphicFramePr>
        <p:xfrm>
          <a:off x="323528" y="2276872"/>
          <a:ext cx="8352928" cy="3870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5081"/>
                <a:gridCol w="528915"/>
                <a:gridCol w="862228"/>
                <a:gridCol w="792088"/>
                <a:gridCol w="936104"/>
                <a:gridCol w="864096"/>
                <a:gridCol w="648072"/>
                <a:gridCol w="1152128"/>
                <a:gridCol w="1008112"/>
                <a:gridCol w="936104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Ход урока</a:t>
                      </a:r>
                    </a:p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Этап урока</a:t>
                      </a:r>
                      <a:endParaRPr lang="ru-RU" sz="20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Деятельность учителя</a:t>
                      </a:r>
                      <a:endParaRPr lang="ru-RU" sz="2000" dirty="0"/>
                    </a:p>
                  </a:txBody>
                  <a:tcPr vert="vert270"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Деятельность учащихся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познавательная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коммуникативная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регулятивная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личностная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Осуществляемые действия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Формируемые способы действия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Осуществляемые действия</a:t>
                      </a: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Формируемые способы действия</a:t>
                      </a: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Осуществляемые действия</a:t>
                      </a: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Формируемые способы действия</a:t>
                      </a: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Осуществляемые действия</a:t>
                      </a: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Формируемые способы действия</a:t>
                      </a: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5536" y="1124744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/>
              <a:t>Г.Л. </a:t>
            </a:r>
            <a:r>
              <a:rPr lang="ru-RU" b="1" dirty="0" err="1" smtClean="0"/>
              <a:t>Копотева</a:t>
            </a:r>
            <a:r>
              <a:rPr lang="ru-RU" b="1" dirty="0" smtClean="0"/>
              <a:t>,</a:t>
            </a:r>
            <a:r>
              <a:rPr lang="ru-RU" dirty="0" smtClean="0"/>
              <a:t> </a:t>
            </a:r>
            <a:r>
              <a:rPr lang="ru-RU" dirty="0" err="1"/>
              <a:t>к.пед.н</a:t>
            </a:r>
            <a:r>
              <a:rPr lang="ru-RU" dirty="0"/>
              <a:t>., </a:t>
            </a:r>
            <a:r>
              <a:rPr lang="ru-RU" dirty="0" smtClean="0"/>
              <a:t>заведующая </a:t>
            </a:r>
            <a:r>
              <a:rPr lang="ru-RU" dirty="0"/>
              <a:t>лабораторией разработки, экспертизы и апробации новых образовательных технологий ИСИО </a:t>
            </a:r>
            <a:r>
              <a:rPr lang="ru-RU" dirty="0" smtClean="0"/>
              <a:t>РАО</a:t>
            </a:r>
          </a:p>
          <a:p>
            <a:r>
              <a:rPr lang="ru-RU" b="1" dirty="0"/>
              <a:t>И.М. </a:t>
            </a:r>
            <a:r>
              <a:rPr lang="ru-RU" b="1" dirty="0" err="1" smtClean="0"/>
              <a:t>Логвинова</a:t>
            </a:r>
            <a:r>
              <a:rPr lang="ru-RU" b="1" dirty="0" smtClean="0"/>
              <a:t>, </a:t>
            </a:r>
            <a:r>
              <a:rPr lang="ru-RU" dirty="0" err="1"/>
              <a:t>к.пед.н</a:t>
            </a:r>
            <a:r>
              <a:rPr lang="ru-RU" dirty="0"/>
              <a:t>., </a:t>
            </a:r>
            <a:r>
              <a:rPr lang="ru-RU" dirty="0" smtClean="0"/>
              <a:t>заместитель </a:t>
            </a:r>
            <a:r>
              <a:rPr lang="ru-RU" dirty="0"/>
              <a:t>директора ИСИО РАО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036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012974"/>
          </a:xfrm>
        </p:spPr>
        <p:txBody>
          <a:bodyPr/>
          <a:lstStyle/>
          <a:p>
            <a:r>
              <a:rPr lang="ru-RU" dirty="0"/>
              <a:t>Варианты  технологических карт </a:t>
            </a:r>
          </a:p>
        </p:txBody>
      </p:sp>
      <p:pic>
        <p:nvPicPr>
          <p:cNvPr id="1026" name="Picture 2" descr="http://irina555.ucoz.ru/texkar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99946"/>
            <a:ext cx="6912768" cy="5119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1052736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Источник:</a:t>
            </a:r>
            <a:r>
              <a:rPr lang="en-US" dirty="0"/>
              <a:t>http://irina555.ucoz.ru/blog/tekhnologicheskaja_karta_uroka/2011-05-21-25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4345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2880320"/>
          </a:xfrm>
        </p:spPr>
        <p:txBody>
          <a:bodyPr>
            <a:normAutofit/>
          </a:bodyPr>
          <a:lstStyle/>
          <a:p>
            <a:r>
              <a:rPr lang="ru-RU" sz="6000" dirty="0" smtClean="0"/>
              <a:t>Спасибо за внимание!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98666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200</Words>
  <Application>Microsoft Office PowerPoint</Application>
  <PresentationFormat>Экран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Технологическая карта урока  в системе ФГОС </vt:lpstr>
      <vt:lpstr>Содержание</vt:lpstr>
      <vt:lpstr>Технологическая карта урока </vt:lpstr>
      <vt:lpstr>Презентация PowerPoint</vt:lpstr>
      <vt:lpstr>Структура технологической карты</vt:lpstr>
      <vt:lpstr>Варианты  технологических карт  </vt:lpstr>
      <vt:lpstr>Варианты  технологических карт </vt:lpstr>
      <vt:lpstr>Варианты  технологических карт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Технологическая карта урока  в системе ФГОС </dc:title>
  <dc:creator>Елена</dc:creator>
  <cp:lastModifiedBy>Техно парк</cp:lastModifiedBy>
  <cp:revision>14</cp:revision>
  <dcterms:created xsi:type="dcterms:W3CDTF">2015-01-27T11:48:08Z</dcterms:created>
  <dcterms:modified xsi:type="dcterms:W3CDTF">2015-01-27T18:14:28Z</dcterms:modified>
</cp:coreProperties>
</file>