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61" r:id="rId6"/>
    <p:sldId id="258" r:id="rId7"/>
    <p:sldId id="262" r:id="rId8"/>
    <p:sldId id="264" r:id="rId9"/>
    <p:sldId id="263" r:id="rId10"/>
    <p:sldId id="266" r:id="rId11"/>
    <p:sldId id="265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Обособление согласованных распространенных и нераспространенных определений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581128"/>
            <a:ext cx="6400800" cy="1752600"/>
          </a:xfrm>
        </p:spPr>
        <p:txBody>
          <a:bodyPr/>
          <a:lstStyle/>
          <a:p>
            <a:r>
              <a:rPr lang="ru-RU" dirty="0" smtClean="0"/>
              <a:t>8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6221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2132856"/>
            <a:ext cx="7772400" cy="1362075"/>
          </a:xfrm>
        </p:spPr>
        <p:txBody>
          <a:bodyPr>
            <a:noAutofit/>
          </a:bodyPr>
          <a:lstStyle/>
          <a:p>
            <a:r>
              <a:rPr lang="ru-RU" sz="6600" dirty="0">
                <a:latin typeface="Times New Roman"/>
                <a:ea typeface="Calibri"/>
              </a:rPr>
              <a:t>«Конструктор»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303768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группа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4857403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/>
              <a:t>Перестройте предложения так, чтобы согласованное распространённое определение обособлялось на письме.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Соседи начали расставлять мебель в недавно отремонтированном доме.</a:t>
            </a:r>
          </a:p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r>
              <a:rPr lang="ru-RU" b="1" dirty="0" smtClean="0"/>
              <a:t>Создайте </a:t>
            </a:r>
            <a:r>
              <a:rPr lang="ru-RU" b="1" dirty="0"/>
              <a:t>предложения по схеме: [Х,  О и О,…]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9501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группа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713387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/>
              <a:t>Перестройте предложения так, чтобы согласованное распространённое определение обособлялось на письме. 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Энергичный и уверенный человек имеет больше шансов стать победителем.</a:t>
            </a:r>
          </a:p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r>
              <a:rPr lang="ru-RU" b="1" dirty="0" smtClean="0"/>
              <a:t>Создайте </a:t>
            </a:r>
            <a:r>
              <a:rPr lang="ru-RU" b="1" dirty="0"/>
              <a:t>предложения по схеме: [</a:t>
            </a:r>
            <a:r>
              <a:rPr lang="en-US" b="1" dirty="0"/>
              <a:t>I</a:t>
            </a:r>
            <a:r>
              <a:rPr lang="ru-RU" b="1" u="wavy" dirty="0"/>
              <a:t>    </a:t>
            </a:r>
            <a:r>
              <a:rPr lang="en-US" b="1" dirty="0"/>
              <a:t>I</a:t>
            </a:r>
            <a:r>
              <a:rPr lang="ru-RU" b="1" dirty="0"/>
              <a:t>, Х ]    (дополнительное значение причины)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4976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группа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/>
              <a:t>Перестройте предложения так, чтобы согласованное распространённое определение обособлялось на письме.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Эта милая и скромная девушка привлекла всеобщее внимание.</a:t>
            </a:r>
          </a:p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r>
              <a:rPr lang="ru-RU" b="1" dirty="0" smtClean="0"/>
              <a:t>Создайте </a:t>
            </a:r>
            <a:r>
              <a:rPr lang="ru-RU" b="1" dirty="0"/>
              <a:t>предложения по схеме:  </a:t>
            </a:r>
            <a:endParaRPr lang="ru-RU" b="1" dirty="0" smtClean="0"/>
          </a:p>
          <a:p>
            <a:pPr marL="0" indent="0" algn="just">
              <a:buNone/>
            </a:pPr>
            <a:r>
              <a:rPr lang="ru-RU" b="1" dirty="0" smtClean="0"/>
              <a:t>[</a:t>
            </a:r>
            <a:r>
              <a:rPr lang="en-US" b="1" dirty="0"/>
              <a:t>I</a:t>
            </a:r>
            <a:r>
              <a:rPr lang="ru-RU" b="1" u="wavy" dirty="0"/>
              <a:t>    </a:t>
            </a:r>
            <a:r>
              <a:rPr lang="en-US" b="1" dirty="0"/>
              <a:t>I</a:t>
            </a:r>
            <a:r>
              <a:rPr lang="ru-RU" b="1" dirty="0"/>
              <a:t>, личное местоимение ]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1054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 группа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/>
              <a:t>Перестройте предложения так, чтобы согласованное распространённое определение обособлялось на письме.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Большой чёрный пень ещё сохраняет тепло.</a:t>
            </a:r>
          </a:p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r>
              <a:rPr lang="ru-RU" b="1" dirty="0" smtClean="0"/>
              <a:t>Создайте </a:t>
            </a:r>
            <a:r>
              <a:rPr lang="ru-RU" b="1" dirty="0"/>
              <a:t>предложения по схеме:  [Х, </a:t>
            </a:r>
            <a:r>
              <a:rPr lang="en-US" b="1" dirty="0"/>
              <a:t>I</a:t>
            </a:r>
            <a:r>
              <a:rPr lang="en-US" b="1" u="wavy" dirty="0"/>
              <a:t> </a:t>
            </a:r>
            <a:r>
              <a:rPr lang="ru-RU" b="1" u="wavy" dirty="0"/>
              <a:t>   </a:t>
            </a:r>
            <a:r>
              <a:rPr lang="en-US" b="1" dirty="0"/>
              <a:t>I </a:t>
            </a:r>
            <a:r>
              <a:rPr lang="ru-RU" b="1" dirty="0"/>
              <a:t>]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3420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Записать примеры, с которыми группа работала в классе, в рабочую тетрадь.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3076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548680"/>
            <a:ext cx="7772400" cy="2946251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>
                <a:latin typeface="Times New Roman"/>
                <a:ea typeface="Calibri"/>
              </a:rPr>
              <a:t>«ТВОРЕЦ»</a:t>
            </a:r>
            <a:br>
              <a:rPr lang="ru-RU" sz="6600" dirty="0" smtClean="0">
                <a:latin typeface="Times New Roman"/>
                <a:ea typeface="Calibri"/>
              </a:rPr>
            </a:br>
            <a:r>
              <a:rPr lang="ru-RU" sz="6600" dirty="0" smtClean="0">
                <a:latin typeface="Times New Roman"/>
                <a:ea typeface="Calibri"/>
              </a:rPr>
              <a:t/>
            </a:r>
            <a:br>
              <a:rPr lang="ru-RU" sz="6600" dirty="0" smtClean="0">
                <a:latin typeface="Times New Roman"/>
                <a:ea typeface="Calibri"/>
              </a:rPr>
            </a:br>
            <a:r>
              <a:rPr lang="ru-RU" sz="6600" dirty="0" smtClean="0">
                <a:latin typeface="Times New Roman"/>
                <a:ea typeface="Calibri"/>
              </a:rPr>
              <a:t>Зачем нужны знаки препинания?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414203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2132856"/>
            <a:ext cx="7772400" cy="1362075"/>
          </a:xfrm>
        </p:spPr>
        <p:txBody>
          <a:bodyPr>
            <a:noAutofit/>
          </a:bodyPr>
          <a:lstStyle/>
          <a:p>
            <a:r>
              <a:rPr lang="ru-RU" sz="13800" dirty="0"/>
              <a:t>«ОГЭ – 7</a:t>
            </a:r>
            <a:r>
              <a:rPr lang="ru-RU" sz="13800" dirty="0" smtClean="0"/>
              <a:t>»</a:t>
            </a:r>
            <a:endParaRPr lang="ru-RU" sz="13800" dirty="0"/>
          </a:p>
        </p:txBody>
      </p:sp>
    </p:spTree>
    <p:extLst>
      <p:ext uri="{BB962C8B-B14F-4D97-AF65-F5344CB8AC3E}">
        <p14:creationId xmlns:p14="http://schemas.microsoft.com/office/powerpoint/2010/main" val="2422189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Заменить словосочетания с согласованным определением словосочетаниями  с несогласованным определением </a:t>
            </a:r>
            <a:r>
              <a:rPr lang="ru-RU" sz="2800" b="1" dirty="0" smtClean="0"/>
              <a:t>и наоборот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 algn="ctr">
              <a:buNone/>
            </a:pPr>
            <a:r>
              <a:rPr lang="ru-RU" b="1" i="1" dirty="0" smtClean="0"/>
              <a:t>1 группа</a:t>
            </a:r>
          </a:p>
          <a:p>
            <a:pPr marL="0" lvl="0" indent="0" algn="just">
              <a:buNone/>
            </a:pPr>
            <a:r>
              <a:rPr lang="ru-RU" b="1" i="1" dirty="0" smtClean="0"/>
              <a:t>В </a:t>
            </a:r>
            <a:r>
              <a:rPr lang="ru-RU" b="1" i="1" dirty="0"/>
              <a:t>сосновом бору открыли школьный лагерь.</a:t>
            </a:r>
            <a:endParaRPr lang="ru-RU" dirty="0"/>
          </a:p>
          <a:p>
            <a:pPr marL="0" lvl="0" indent="0" algn="just">
              <a:buNone/>
            </a:pPr>
            <a:r>
              <a:rPr lang="ru-RU" b="1" i="1" dirty="0"/>
              <a:t>В комнату вошла девушка в кофте из кашемира. </a:t>
            </a:r>
            <a:endParaRPr lang="ru-RU" dirty="0"/>
          </a:p>
          <a:p>
            <a:pPr marL="0" indent="0" algn="ctr">
              <a:buNone/>
            </a:pPr>
            <a:r>
              <a:rPr lang="ru-RU" b="1" i="1" dirty="0"/>
              <a:t>2 </a:t>
            </a:r>
            <a:r>
              <a:rPr lang="ru-RU" b="1" i="1" dirty="0" smtClean="0"/>
              <a:t>группа</a:t>
            </a:r>
          </a:p>
          <a:p>
            <a:pPr marL="0" lvl="0" indent="0" algn="just">
              <a:buNone/>
            </a:pPr>
            <a:r>
              <a:rPr lang="ru-RU" b="1" i="1" dirty="0"/>
              <a:t>Через три часа показались горные вершины.</a:t>
            </a:r>
            <a:endParaRPr lang="ru-RU" dirty="0"/>
          </a:p>
          <a:p>
            <a:pPr marL="0" lvl="0" indent="0" algn="just">
              <a:buNone/>
            </a:pPr>
            <a:r>
              <a:rPr lang="ru-RU" b="1" i="1" dirty="0"/>
              <a:t>Здесь можно взять мешки для мусора. </a:t>
            </a:r>
            <a:endParaRPr lang="ru-RU" dirty="0"/>
          </a:p>
          <a:p>
            <a:pPr marL="0" indent="0" algn="ctr">
              <a:buNone/>
            </a:pP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668185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Заменить словосочетания с согласованным определением словосочетаниями  с несогласованным определением </a:t>
            </a:r>
            <a:r>
              <a:rPr lang="ru-RU" sz="2800" b="1" dirty="0" smtClean="0"/>
              <a:t>и наоборот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 algn="ctr">
              <a:buNone/>
            </a:pPr>
            <a:r>
              <a:rPr lang="ru-RU" b="1" i="1" dirty="0" smtClean="0"/>
              <a:t>3 группа</a:t>
            </a:r>
          </a:p>
          <a:p>
            <a:pPr marL="0" lvl="0" indent="0" algn="just">
              <a:buNone/>
            </a:pPr>
            <a:r>
              <a:rPr lang="ru-RU" b="1" i="1" dirty="0"/>
              <a:t>Книги в библиотеке выдавала высокая черноглазая девушка.</a:t>
            </a:r>
            <a:endParaRPr lang="ru-RU" dirty="0"/>
          </a:p>
          <a:p>
            <a:pPr marL="0" lvl="0" indent="0" algn="just">
              <a:buNone/>
            </a:pPr>
            <a:r>
              <a:rPr lang="ru-RU" b="1" i="1" dirty="0"/>
              <a:t>Мальчик сидел, строгая прутья для птичьих клеток. </a:t>
            </a:r>
            <a:endParaRPr lang="ru-RU" dirty="0"/>
          </a:p>
          <a:p>
            <a:pPr marL="0" indent="0" algn="ctr">
              <a:buNone/>
            </a:pPr>
            <a:r>
              <a:rPr lang="ru-RU" b="1" i="1" dirty="0" smtClean="0"/>
              <a:t>4 группа</a:t>
            </a:r>
          </a:p>
          <a:p>
            <a:pPr marL="0" lvl="0" indent="0" algn="just">
              <a:buNone/>
            </a:pPr>
            <a:r>
              <a:rPr lang="ru-RU" b="1" i="1" dirty="0"/>
              <a:t>Парень в шерстяном свитере заглянул в окно.</a:t>
            </a:r>
            <a:endParaRPr lang="ru-RU" dirty="0"/>
          </a:p>
          <a:p>
            <a:pPr marL="0" lvl="0" indent="0" algn="just">
              <a:buNone/>
            </a:pPr>
            <a:r>
              <a:rPr lang="ru-RU" b="1" i="1" dirty="0"/>
              <a:t>В тишине комнаты раздался плач ребёнка.</a:t>
            </a:r>
            <a:endParaRPr lang="ru-RU" dirty="0"/>
          </a:p>
          <a:p>
            <a:pPr marL="0" indent="0" algn="ctr">
              <a:buNone/>
            </a:pP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3037342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2132856"/>
            <a:ext cx="7772400" cy="1362075"/>
          </a:xfrm>
        </p:spPr>
        <p:txBody>
          <a:bodyPr>
            <a:noAutofit/>
          </a:bodyPr>
          <a:lstStyle/>
          <a:p>
            <a:r>
              <a:rPr lang="ru-RU" sz="13800" dirty="0"/>
              <a:t>«ОГЭ – 9»</a:t>
            </a:r>
          </a:p>
        </p:txBody>
      </p:sp>
    </p:spTree>
    <p:extLst>
      <p:ext uri="{BB962C8B-B14F-4D97-AF65-F5344CB8AC3E}">
        <p14:creationId xmlns:p14="http://schemas.microsoft.com/office/powerpoint/2010/main" val="244062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/>
              <a:t>1 группа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25658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b="1" dirty="0"/>
              <a:t>Среди предложений 21−28 найдите предложение с обособленными согласованными определениями. Напишите номер этого предложения.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(21)Когда, довольный и счастливый, я вернулся на своё место, Павлика не оказалось рядом. (22)Я оглянулся: он сидел через проход позади меня, и у него были холодные, пустые глаза.</a:t>
            </a:r>
          </a:p>
          <a:p>
            <a:pPr marL="0" indent="0" algn="just">
              <a:buNone/>
            </a:pPr>
            <a:r>
              <a:rPr lang="ru-RU" dirty="0"/>
              <a:t>– (23)Ты чего это? (24)Не стоит из-за этого дуться, ну покричит и забудет.</a:t>
            </a:r>
          </a:p>
          <a:p>
            <a:pPr marL="0" indent="0" algn="just">
              <a:buNone/>
            </a:pPr>
            <a:r>
              <a:rPr lang="ru-RU" dirty="0"/>
              <a:t>(25)Он молчал и глядел мимо меня. (26)Какое ему дело до Елены </a:t>
            </a:r>
            <a:r>
              <a:rPr lang="ru-RU" dirty="0" err="1"/>
              <a:t>Францевны</a:t>
            </a:r>
            <a:r>
              <a:rPr lang="ru-RU" dirty="0"/>
              <a:t>, он и думать о ней забыл. (27)Его предал друг. (28)Спокойно, обыденно и публично, средь бела дня, ради грошовой выгоды предал человек, за которого он, не раздумывая, пошёл бы в огонь и в воду.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2070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2 группа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518457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/>
              <a:t>Среди предложений 18—21 найдите предложение с обособленным определением. Напишите номер этого предложения.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(18)На мгновенье в душу закрадывается страх, как бы не задохнуться, но он вспоминает, что Жучка сидит там уже целые сутки. (19)Это успокаивает его, и он спускается дальше.</a:t>
            </a:r>
          </a:p>
          <a:p>
            <a:pPr marL="0" indent="0" algn="just">
              <a:buNone/>
            </a:pPr>
            <a:r>
              <a:rPr lang="ru-RU" dirty="0"/>
              <a:t>(20)Жучка, опять усевшаяся на прежнее место, успокоилась и весёлым попискиванием выражает сочувствие безумному предприятию. (21)Это спокойствие и твёрдая уверенность Жучки передаются мальчику, и он благополучно достигает дна.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5241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dirty="0" smtClean="0"/>
              <a:t>3 группа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547260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/>
              <a:t>Среди предложений 1–4 найдите предложение с обособленным согласованным определением. Напишите номер этого предложения.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1)Однажды в начале октября, рано утром, уходя в гимназию, я забыл ещё с вечера приготовленный матерью конверт с деньгами. (2)Их нужно было внести за обучение в первом полугодии.</a:t>
            </a:r>
          </a:p>
          <a:p>
            <a:pPr marL="0" indent="0" algn="just">
              <a:buNone/>
            </a:pPr>
            <a:r>
              <a:rPr lang="ru-RU" dirty="0"/>
              <a:t>(3)Когда началась большая перемена, когда всех нас по случаю холодной, но сухой и солнечной погоды выпускали во двор и на нижней площадке лестницы я увидел мать, только тогда я вспомнил про конверт и понял, что она, видно, не стерпела и принесла его сама.</a:t>
            </a:r>
          </a:p>
          <a:p>
            <a:pPr marL="0" indent="0" algn="just">
              <a:buNone/>
            </a:pPr>
            <a:r>
              <a:rPr lang="ru-RU" dirty="0"/>
              <a:t>(4)Мать, однако, стояла в сторонке в своей облысевшей шубёнке, в смешном капоре, под которым висели седые волосики, и с заметным волнением, как-то ещё более усиливавшим её жалкую внешность, беспомощно вглядывалась в бегущую мимо ораву гимназистов, которые, смеясь, на неё оглядывались и что-то друг другу говорили.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0331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/>
              <a:t>4 группа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25658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b="1" dirty="0"/>
              <a:t>Среди предложений 17—20 найдите предложение с однородными обособленными определениями. Напишите номер этого предложения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(17)Вообще, мои родители то и дело обвиняли нас обоих в нечёткости: мы нечётко сообщали, кто и когда звонил маме или отцу по телефону, нечётко соблюдали режим дня.</a:t>
            </a:r>
          </a:p>
          <a:p>
            <a:pPr marL="0" indent="0" algn="just">
              <a:buNone/>
            </a:pPr>
            <a:r>
              <a:rPr lang="ru-RU" dirty="0"/>
              <a:t>(18)Проводив маму с отцом в очередную командировку, мы с бабушкой тут же, как заговорщики, собирались на экстренный совет. (19)Невысокая, сухонькая, с коротко подстриженными волосами, бабушка напоминала озорного мальчишку. (20)А этот мальчишка, как говорили, сильно смахивал на меня.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56895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677</Words>
  <Application>Microsoft Office PowerPoint</Application>
  <PresentationFormat>Экран (4:3)</PresentationFormat>
  <Paragraphs>61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Обособление согласованных распространенных и нераспространенных определений</vt:lpstr>
      <vt:lpstr>«ОГЭ – 7»</vt:lpstr>
      <vt:lpstr>Заменить словосочетания с согласованным определением словосочетаниями  с несогласованным определением и наоборот</vt:lpstr>
      <vt:lpstr>Заменить словосочетания с согласованным определением словосочетаниями  с несогласованным определением и наоборот</vt:lpstr>
      <vt:lpstr>«ОГЭ – 9»</vt:lpstr>
      <vt:lpstr>1 группа</vt:lpstr>
      <vt:lpstr>2 группа</vt:lpstr>
      <vt:lpstr>3 группа</vt:lpstr>
      <vt:lpstr>4 группа</vt:lpstr>
      <vt:lpstr>«Конструктор»</vt:lpstr>
      <vt:lpstr>1 группа</vt:lpstr>
      <vt:lpstr>2 группа</vt:lpstr>
      <vt:lpstr>3 группа</vt:lpstr>
      <vt:lpstr>4 группа</vt:lpstr>
      <vt:lpstr>Домашнее задание</vt:lpstr>
      <vt:lpstr>«ТВОРЕЦ»  Зачем нужны знаки препинания?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Обособление согласованных распространенных и нераспространенных определений</dc:title>
  <dc:creator>Елена</dc:creator>
  <cp:lastModifiedBy>Техно парк</cp:lastModifiedBy>
  <cp:revision>11</cp:revision>
  <dcterms:created xsi:type="dcterms:W3CDTF">2017-02-06T18:07:44Z</dcterms:created>
  <dcterms:modified xsi:type="dcterms:W3CDTF">2017-02-07T19:17:05Z</dcterms:modified>
</cp:coreProperties>
</file>