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4" r:id="rId10"/>
    <p:sldId id="266" r:id="rId11"/>
    <p:sldId id="269" r:id="rId12"/>
    <p:sldId id="270" r:id="rId13"/>
    <p:sldId id="265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Основные </a:t>
            </a:r>
            <a:r>
              <a:rPr lang="ru-RU" b="1" dirty="0" smtClean="0"/>
              <a:t>трудности учащихся</a:t>
            </a:r>
            <a:br>
              <a:rPr lang="ru-RU" b="1" dirty="0" smtClean="0"/>
            </a:br>
            <a:r>
              <a:rPr lang="ru-RU" b="1" dirty="0" smtClean="0"/>
              <a:t>при </a:t>
            </a:r>
            <a:r>
              <a:rPr lang="ru-RU" b="1" dirty="0"/>
              <a:t>подготовке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 </a:t>
            </a:r>
            <a:r>
              <a:rPr lang="ru-RU" b="1" dirty="0"/>
              <a:t>устному собеседованию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по </a:t>
            </a:r>
            <a:r>
              <a:rPr lang="ru-RU" b="1" dirty="0"/>
              <a:t>русскому языку</a:t>
            </a:r>
            <a:endParaRPr lang="ru-RU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8330" y="4797152"/>
            <a:ext cx="8784976" cy="1752600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Рослякова</a:t>
            </a:r>
            <a:r>
              <a:rPr lang="ru-RU" sz="2400" dirty="0" smtClean="0"/>
              <a:t> Елена Владимировна, </a:t>
            </a:r>
          </a:p>
          <a:p>
            <a:r>
              <a:rPr lang="ru-RU" sz="2400" dirty="0" smtClean="0"/>
              <a:t>учитель русского языка и литературы МОУ «Гимназия №1»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73864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Устное собеседование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373616" cy="4824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Задание 1. </a:t>
            </a:r>
            <a:r>
              <a:rPr lang="ru-RU" dirty="0" smtClean="0"/>
              <a:t>Чтение текста вслух.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Задание 2. </a:t>
            </a:r>
            <a:r>
              <a:rPr lang="ru-RU" dirty="0" smtClean="0"/>
              <a:t>Пересказ прочитанного текста  с включением цитаты.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Задание 3. </a:t>
            </a:r>
            <a:r>
              <a:rPr lang="ru-RU" dirty="0" smtClean="0"/>
              <a:t>Создание монологического высказывания по одной из предложенных тем.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Задание 4. </a:t>
            </a:r>
            <a:r>
              <a:rPr lang="ru-RU" dirty="0" smtClean="0"/>
              <a:t>Участие в диалоге с экзаменатором-собеседником по теме предыдущего задания.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8805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2079" y="2708920"/>
            <a:ext cx="84249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http://4ege.ru/</a:t>
            </a:r>
            <a:r>
              <a:rPr lang="en-US" sz="2400" dirty="0"/>
              <a:t>gia-po-russkomu-jazyku/55722-podgotovka-k-zadaniyu-3-ustnoy-chasti-oge-po-russkomu-yazyku.html</a:t>
            </a:r>
            <a:endParaRPr lang="ru-RU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65" t="5571" r="20180" b="78229"/>
          <a:stretch/>
        </p:blipFill>
        <p:spPr bwMode="auto">
          <a:xfrm>
            <a:off x="377008" y="1153434"/>
            <a:ext cx="8512927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5855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85.142.162.126/os/docs/BD98FF424631BFE24D6010A4B1266CA8/docs/61EF6057564CBA0B426D5F28F076DED3/innerimg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592" y="116632"/>
            <a:ext cx="720080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99592" y="458499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Опишите </a:t>
            </a:r>
            <a:r>
              <a:rPr lang="ru-RU" sz="2000" dirty="0"/>
              <a:t>фотографию.</a:t>
            </a:r>
          </a:p>
          <a:p>
            <a:r>
              <a:rPr lang="ru-RU" sz="2000" dirty="0"/>
              <a:t>Не забудьте рассказать:</a:t>
            </a:r>
          </a:p>
          <a:p>
            <a:r>
              <a:rPr lang="ru-RU" sz="2000" dirty="0"/>
              <a:t>·        где проходит мероприятие;</a:t>
            </a:r>
          </a:p>
          <a:p>
            <a:r>
              <a:rPr lang="ru-RU" sz="2000" dirty="0"/>
              <a:t>·        кто принимает участие;</a:t>
            </a:r>
          </a:p>
          <a:p>
            <a:r>
              <a:rPr lang="ru-RU" sz="2000" dirty="0"/>
              <a:t>·        что делают ребята и взрослые;</a:t>
            </a:r>
          </a:p>
          <a:p>
            <a:r>
              <a:rPr lang="ru-RU" sz="2000" dirty="0"/>
              <a:t>·        опишите присутствующих.</a:t>
            </a:r>
          </a:p>
        </p:txBody>
      </p:sp>
    </p:spTree>
    <p:extLst>
      <p:ext uri="{BB962C8B-B14F-4D97-AF65-F5344CB8AC3E}">
        <p14:creationId xmlns:p14="http://schemas.microsoft.com/office/powerpoint/2010/main" val="1244789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3548" y="1484784"/>
            <a:ext cx="81369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На фотографии изображён(-а, -о, -ы)__________, который (-</a:t>
            </a:r>
            <a:r>
              <a:rPr lang="ru-RU" sz="2800" dirty="0" err="1"/>
              <a:t>ая</a:t>
            </a:r>
            <a:r>
              <a:rPr lang="ru-RU" sz="2800" dirty="0"/>
              <a:t>,-</a:t>
            </a:r>
            <a:r>
              <a:rPr lang="ru-RU" sz="2800" dirty="0" err="1"/>
              <a:t>ое</a:t>
            </a:r>
            <a:r>
              <a:rPr lang="ru-RU" sz="2800" dirty="0"/>
              <a:t>,-</a:t>
            </a:r>
            <a:r>
              <a:rPr lang="ru-RU" sz="2800" dirty="0" err="1"/>
              <a:t>ые</a:t>
            </a:r>
            <a:r>
              <a:rPr lang="ru-RU" sz="2800" dirty="0"/>
              <a:t>) _______.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Мы </a:t>
            </a:r>
            <a:r>
              <a:rPr lang="ru-RU" sz="2800" dirty="0"/>
              <a:t>можем увидеть, как _________. </a:t>
            </a:r>
            <a:r>
              <a:rPr lang="ru-RU" sz="2800" dirty="0"/>
              <a:t>Я думаю, что он (-а,-о,-и) _____________.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Далее </a:t>
            </a:r>
            <a:r>
              <a:rPr lang="ru-RU" sz="2800" dirty="0"/>
              <a:t>отвечаем с опорой на предложенные вопросы.</a:t>
            </a:r>
          </a:p>
          <a:p>
            <a:pPr algn="just"/>
            <a:endParaRPr lang="ru-RU" sz="2800" dirty="0" smtClean="0"/>
          </a:p>
          <a:p>
            <a:pPr algn="just"/>
            <a:r>
              <a:rPr lang="ru-RU" sz="2800" dirty="0" smtClean="0"/>
              <a:t>Я </a:t>
            </a:r>
            <a:r>
              <a:rPr lang="ru-RU" sz="2800" dirty="0"/>
              <a:t>тоже люблю читать, путешествовать и т.д.; видел, побывал и т.д.) и считаю, что _______.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33668"/>
            <a:ext cx="89289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+mj-lt"/>
                <a:ea typeface="+mj-ea"/>
                <a:cs typeface="+mj-cs"/>
              </a:rPr>
              <a:t>Клише для подготовки слабых учащихся к </a:t>
            </a:r>
            <a:r>
              <a:rPr lang="ru-RU" sz="2800" b="1" dirty="0" smtClean="0">
                <a:latin typeface="+mj-lt"/>
                <a:ea typeface="+mj-ea"/>
                <a:cs typeface="+mj-cs"/>
              </a:rPr>
              <a:t>монологическому высказыванию-описанию фотографии</a:t>
            </a:r>
            <a:endParaRPr lang="ru-RU" sz="28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52758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4478" y="1196752"/>
            <a:ext cx="83529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1. Учащиеся могут оттолкнуться от вопроса экзаменатора, если испытывают трудность при ответе.</a:t>
            </a:r>
          </a:p>
          <a:p>
            <a:pPr algn="just"/>
            <a:r>
              <a:rPr lang="ru-RU" sz="2800" dirty="0"/>
              <a:t>2.Необходимо стараться использовать сложноподчиненные предложения с придаточными причины, условия, следствия (союзы «потому что», «так как», «если», «так что» и др.).</a:t>
            </a:r>
          </a:p>
          <a:p>
            <a:pPr algn="just"/>
            <a:r>
              <a:rPr lang="ru-RU" sz="2800" dirty="0"/>
              <a:t>3.Следует избегать односложных ответов «да», «нет», «конечно» и т.п.</a:t>
            </a:r>
          </a:p>
          <a:p>
            <a:pPr algn="just"/>
            <a:r>
              <a:rPr lang="ru-RU" sz="2800" dirty="0"/>
              <a:t>4. Можно использовать вводные слова и предложения: я думаю, мне кажется, по-моему и т.п.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5008" y="300912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+mj-lt"/>
                <a:ea typeface="+mj-ea"/>
                <a:cs typeface="+mj-cs"/>
              </a:rPr>
              <a:t>Памятка для подготовки к диалогу</a:t>
            </a:r>
            <a:endParaRPr lang="ru-RU" sz="28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57734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0183" y="2276872"/>
            <a:ext cx="61622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smtClean="0"/>
              <a:t>Спасибо за внимание!</a:t>
            </a:r>
            <a:endParaRPr lang="ru-RU" sz="4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83" y="4581128"/>
            <a:ext cx="8785225" cy="179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2161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Устное собеседование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373616" cy="48245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Задание 1. </a:t>
            </a:r>
            <a:r>
              <a:rPr lang="ru-RU" dirty="0" smtClean="0"/>
              <a:t>Чтение текста вслух.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Задание 2. </a:t>
            </a:r>
            <a:r>
              <a:rPr lang="ru-RU" dirty="0" smtClean="0"/>
              <a:t>Пересказ прочитанного текста  с включением цитаты.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Задание 3. </a:t>
            </a:r>
            <a:r>
              <a:rPr lang="ru-RU" dirty="0" smtClean="0"/>
              <a:t>Создание монологического высказывания по одной из предложенных тем.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Задание 4. </a:t>
            </a:r>
            <a:r>
              <a:rPr lang="ru-RU" dirty="0" smtClean="0"/>
              <a:t>Участие в диалоге с экзаменатором-собеседником по теме предыдущего задания.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9648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6624736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7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963</a:t>
            </a:r>
            <a:endParaRPr lang="ru-RU" sz="287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4898" y="332656"/>
            <a:ext cx="72519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Родительный падеж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7302" y="5229200"/>
            <a:ext cx="838941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Количественное числительное</a:t>
            </a:r>
            <a:endParaRPr lang="ru-RU" sz="48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126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6624736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7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963</a:t>
            </a:r>
            <a:endParaRPr lang="ru-RU" sz="287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15" y="332656"/>
            <a:ext cx="75346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Творительный падеж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7302" y="5229200"/>
            <a:ext cx="838941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Количественное числительное</a:t>
            </a:r>
            <a:endParaRPr lang="ru-RU" sz="48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138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6624736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7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345</a:t>
            </a:r>
            <a:endParaRPr lang="ru-RU" sz="287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73840" y="332656"/>
            <a:ext cx="63540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Дательный падеж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7302" y="5229200"/>
            <a:ext cx="838941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Количественное числительное</a:t>
            </a:r>
            <a:endParaRPr lang="ru-RU" sz="48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61384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548680"/>
            <a:ext cx="6624736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7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345</a:t>
            </a:r>
            <a:endParaRPr lang="ru-RU" sz="287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03068" y="332656"/>
            <a:ext cx="70955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Предложный падеж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7302" y="5229200"/>
            <a:ext cx="838941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Количественное числительное</a:t>
            </a:r>
            <a:endParaRPr lang="ru-RU" sz="48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6720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3975" y="1772816"/>
            <a:ext cx="7471148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15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 2022 году</a:t>
            </a:r>
            <a:endParaRPr lang="ru-RU" sz="115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5278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0628" y="188640"/>
            <a:ext cx="8098435" cy="54414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 358 рублями </a:t>
            </a:r>
            <a:endParaRPr lang="ru-RU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ru-RU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около </a:t>
            </a:r>
            <a:r>
              <a:rPr lang="ru-RU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249 листов </a:t>
            </a:r>
            <a:endParaRPr lang="ru-RU" sz="8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ru-RU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</a:t>
            </a:r>
            <a:r>
              <a:rPr lang="ru-RU" sz="8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96 % случаев </a:t>
            </a:r>
          </a:p>
        </p:txBody>
      </p:sp>
    </p:spTree>
    <p:extLst>
      <p:ext uri="{BB962C8B-B14F-4D97-AF65-F5344CB8AC3E}">
        <p14:creationId xmlns:p14="http://schemas.microsoft.com/office/powerpoint/2010/main" val="555331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230178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1.Внимательно прочитайте текст. Постарайтесь представить то, о чём в нём говорится.</a:t>
            </a:r>
          </a:p>
          <a:p>
            <a:pPr algn="just"/>
            <a:r>
              <a:rPr lang="ru-RU" sz="2400" dirty="0" smtClean="0"/>
              <a:t>2. Определите тему, основную мысль, основной тон высказывания.</a:t>
            </a:r>
          </a:p>
          <a:p>
            <a:pPr algn="just"/>
            <a:r>
              <a:rPr lang="ru-RU" sz="2400" dirty="0" smtClean="0"/>
              <a:t>3. Обращайте внимание на знаки препинания: они указывают на места логических пауз и их длительность.</a:t>
            </a:r>
          </a:p>
          <a:p>
            <a:pPr algn="just"/>
            <a:r>
              <a:rPr lang="ru-RU" sz="2400" dirty="0" smtClean="0"/>
              <a:t>4. Найдите слова, на которые падает логическое ударение.</a:t>
            </a:r>
          </a:p>
          <a:p>
            <a:pPr algn="just"/>
            <a:r>
              <a:rPr lang="ru-RU" sz="2400" dirty="0" smtClean="0"/>
              <a:t>5.Читая предложенный отрывок про себя, разделите каждое предложение на смысловые отрезки, чтобы при чтении вслух использовать правильную интонацию.</a:t>
            </a:r>
          </a:p>
          <a:p>
            <a:pPr algn="just"/>
            <a:r>
              <a:rPr lang="ru-RU" sz="2400" dirty="0" smtClean="0"/>
              <a:t>6. Не торопитесь при чтении текста, выдерживайте средний темп речи.</a:t>
            </a:r>
          </a:p>
          <a:p>
            <a:pPr algn="just"/>
            <a:r>
              <a:rPr lang="ru-RU" sz="2400" dirty="0" smtClean="0"/>
              <a:t>7. Обращайте внимание на </a:t>
            </a:r>
            <a:r>
              <a:rPr lang="ru-RU" sz="2400" dirty="0" err="1" smtClean="0"/>
              <a:t>микротемы</a:t>
            </a:r>
            <a:r>
              <a:rPr lang="ru-RU" sz="2400" dirty="0" smtClean="0"/>
              <a:t> текста. Помните: именно этот текст вам предстоит пересказать.</a:t>
            </a:r>
          </a:p>
          <a:p>
            <a:pPr algn="just"/>
            <a:r>
              <a:rPr lang="ru-RU" sz="2400" dirty="0" smtClean="0"/>
              <a:t> 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50250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+mj-lt"/>
                <a:ea typeface="+mj-ea"/>
                <a:cs typeface="+mj-cs"/>
              </a:rPr>
              <a:t>А</a:t>
            </a:r>
            <a:r>
              <a:rPr lang="ru-RU" sz="2800" b="1" dirty="0" smtClean="0">
                <a:latin typeface="+mj-lt"/>
                <a:ea typeface="+mj-ea"/>
                <a:cs typeface="+mj-cs"/>
              </a:rPr>
              <a:t>лгоритм </a:t>
            </a:r>
            <a:r>
              <a:rPr lang="ru-RU" sz="2800" b="1" dirty="0">
                <a:latin typeface="+mj-lt"/>
                <a:ea typeface="+mj-ea"/>
                <a:cs typeface="+mj-cs"/>
              </a:rPr>
              <a:t>подготовки к выразительному чтению</a:t>
            </a:r>
          </a:p>
        </p:txBody>
      </p:sp>
    </p:spTree>
    <p:extLst>
      <p:ext uri="{BB962C8B-B14F-4D97-AF65-F5344CB8AC3E}">
        <p14:creationId xmlns:p14="http://schemas.microsoft.com/office/powerpoint/2010/main" val="10017060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429</Words>
  <Application>Microsoft Office PowerPoint</Application>
  <PresentationFormat>Экран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Основные трудности учащихся при подготовке  к устному собеседованию  по русскому языку</vt:lpstr>
      <vt:lpstr>Устное собеседование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Устное собеседование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трудности учащихся при подготовке  к устному собеседованию  по русскому языку</dc:title>
  <dc:creator>Елена</dc:creator>
  <cp:lastModifiedBy>Техно парк</cp:lastModifiedBy>
  <cp:revision>14</cp:revision>
  <dcterms:created xsi:type="dcterms:W3CDTF">2018-02-05T19:28:09Z</dcterms:created>
  <dcterms:modified xsi:type="dcterms:W3CDTF">2018-02-05T21:35:24Z</dcterms:modified>
</cp:coreProperties>
</file>